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5143500" cx="9144000"/>
  <p:notesSz cx="6858000" cy="9144000"/>
  <p:embeddedFontLst>
    <p:embeddedFont>
      <p:font typeface="Libre Franklin"/>
      <p:regular r:id="rId34"/>
      <p:bold r:id="rId35"/>
      <p:italic r:id="rId36"/>
      <p:boldItalic r:id="rId37"/>
    </p:embeddedFont>
    <p:embeddedFont>
      <p:font typeface="Helvetica Neue Light"/>
      <p:regular r:id="rId38"/>
      <p:bold r:id="rId39"/>
      <p:italic r:id="rId40"/>
      <p:boldItalic r:id="rId41"/>
    </p:embeddedFont>
    <p:embeddedFont>
      <p:font typeface="Gill Sans"/>
      <p:regular r:id="rId42"/>
      <p:bold r:id="rId43"/>
    </p:embeddedFont>
    <p:embeddedFont>
      <p:font typeface="Open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HelveticaNeueLight-italic.fntdata"/><Relationship Id="rId20" Type="http://schemas.openxmlformats.org/officeDocument/2006/relationships/slide" Target="slides/slide16.xml"/><Relationship Id="rId42" Type="http://schemas.openxmlformats.org/officeDocument/2006/relationships/font" Target="fonts/GillSans-regular.fntdata"/><Relationship Id="rId41" Type="http://schemas.openxmlformats.org/officeDocument/2006/relationships/font" Target="fonts/HelveticaNeueLight-boldItalic.fntdata"/><Relationship Id="rId22" Type="http://schemas.openxmlformats.org/officeDocument/2006/relationships/slide" Target="slides/slide18.xml"/><Relationship Id="rId44" Type="http://schemas.openxmlformats.org/officeDocument/2006/relationships/font" Target="fonts/OpenSans-regular.fntdata"/><Relationship Id="rId21" Type="http://schemas.openxmlformats.org/officeDocument/2006/relationships/slide" Target="slides/slide17.xml"/><Relationship Id="rId43" Type="http://schemas.openxmlformats.org/officeDocument/2006/relationships/font" Target="fonts/GillSans-bold.fntdata"/><Relationship Id="rId24" Type="http://schemas.openxmlformats.org/officeDocument/2006/relationships/slide" Target="slides/slide20.xml"/><Relationship Id="rId46" Type="http://schemas.openxmlformats.org/officeDocument/2006/relationships/font" Target="fonts/OpenSans-italic.fntdata"/><Relationship Id="rId23" Type="http://schemas.openxmlformats.org/officeDocument/2006/relationships/slide" Target="slides/slide19.xml"/><Relationship Id="rId45" Type="http://schemas.openxmlformats.org/officeDocument/2006/relationships/font" Target="fonts/OpenSa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schemas.openxmlformats.org/officeDocument/2006/relationships/font" Target="fonts/OpenSans-bold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LibreFranklin-bold.fntdata"/><Relationship Id="rId12" Type="http://schemas.openxmlformats.org/officeDocument/2006/relationships/slide" Target="slides/slide8.xml"/><Relationship Id="rId34" Type="http://schemas.openxmlformats.org/officeDocument/2006/relationships/font" Target="fonts/LibreFranklin-regular.fntdata"/><Relationship Id="rId15" Type="http://schemas.openxmlformats.org/officeDocument/2006/relationships/slide" Target="slides/slide11.xml"/><Relationship Id="rId37" Type="http://schemas.openxmlformats.org/officeDocument/2006/relationships/font" Target="fonts/LibreFranklin-boldItalic.fntdata"/><Relationship Id="rId14" Type="http://schemas.openxmlformats.org/officeDocument/2006/relationships/slide" Target="slides/slide10.xml"/><Relationship Id="rId36" Type="http://schemas.openxmlformats.org/officeDocument/2006/relationships/font" Target="fonts/LibreFranklin-italic.fntdata"/><Relationship Id="rId17" Type="http://schemas.openxmlformats.org/officeDocument/2006/relationships/slide" Target="slides/slide13.xml"/><Relationship Id="rId39" Type="http://schemas.openxmlformats.org/officeDocument/2006/relationships/font" Target="fonts/HelveticaNeueLight-bold.fntdata"/><Relationship Id="rId16" Type="http://schemas.openxmlformats.org/officeDocument/2006/relationships/slide" Target="slides/slide12.xml"/><Relationship Id="rId38" Type="http://schemas.openxmlformats.org/officeDocument/2006/relationships/font" Target="fonts/HelveticaNeueLight-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400" u="none" cap="none" strike="noStrike">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latin typeface="Arial"/>
                <a:ea typeface="Arial"/>
                <a:cs typeface="Arial"/>
                <a:sym typeface="Arial"/>
              </a:defRPr>
            </a:lvl5pPr>
            <a:lvl6pPr indent="-228600" lvl="5" marL="2743200" marR="0" rtl="0" algn="l">
              <a:spcBef>
                <a:spcPts val="0"/>
              </a:spcBef>
              <a:spcAft>
                <a:spcPts val="0"/>
              </a:spcAft>
              <a:buSzPts val="1400"/>
              <a:buNone/>
              <a:defRPr b="0" i="0" sz="1400" u="none" cap="none" strike="noStrike">
                <a:latin typeface="Arial"/>
                <a:ea typeface="Arial"/>
                <a:cs typeface="Arial"/>
                <a:sym typeface="Arial"/>
              </a:defRPr>
            </a:lvl6pPr>
            <a:lvl7pPr indent="-228600" lvl="6" marL="3200400" marR="0" rtl="0" algn="l">
              <a:spcBef>
                <a:spcPts val="0"/>
              </a:spcBef>
              <a:spcAft>
                <a:spcPts val="0"/>
              </a:spcAft>
              <a:buSzPts val="1400"/>
              <a:buNone/>
              <a:defRPr b="0" i="0" sz="1400" u="none" cap="none" strike="noStrike">
                <a:latin typeface="Arial"/>
                <a:ea typeface="Arial"/>
                <a:cs typeface="Arial"/>
                <a:sym typeface="Arial"/>
              </a:defRPr>
            </a:lvl7pPr>
            <a:lvl8pPr indent="-228600" lvl="7" marL="3657600" marR="0" rtl="0" algn="l">
              <a:spcBef>
                <a:spcPts val="0"/>
              </a:spcBef>
              <a:spcAft>
                <a:spcPts val="0"/>
              </a:spcAft>
              <a:buSzPts val="1400"/>
              <a:buNone/>
              <a:defRPr b="0" i="0" sz="1400" u="none" cap="none" strike="noStrike">
                <a:latin typeface="Arial"/>
                <a:ea typeface="Arial"/>
                <a:cs typeface="Arial"/>
                <a:sym typeface="Arial"/>
              </a:defRPr>
            </a:lvl8pPr>
            <a:lvl9pPr indent="-228600" lvl="8" marL="4114800" marR="0" rtl="0" algn="l">
              <a:spcBef>
                <a:spcPts val="0"/>
              </a:spcBef>
              <a:spcAft>
                <a:spcPts val="0"/>
              </a:spcAft>
              <a:buSzPts val="1400"/>
              <a:buNone/>
              <a:defRPr b="0" i="0" sz="1400" u="none" cap="none" strike="noStrike">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 name="Shape 39"/>
        <p:cNvGrpSpPr/>
        <p:nvPr/>
      </p:nvGrpSpPr>
      <p:grpSpPr>
        <a:xfrm>
          <a:off x="0" y="0"/>
          <a:ext cx="0" cy="0"/>
          <a:chOff x="0" y="0"/>
          <a:chExt cx="0" cy="0"/>
        </a:xfrm>
      </p:grpSpPr>
      <p:sp>
        <p:nvSpPr>
          <p:cNvPr id="40" name="Google Shape;40;g8aac3e6ee9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 name="Google Shape;41;g8aac3e6ee9_0_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Widescreen 16:9 (as used by YouTube)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8a3b026085_0_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8a3b026085_0_9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8a3b026085_0_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8a3b026085_0_8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8a3b026085_0_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8a3b026085_0_9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8a3b026085_0_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8a3b026085_0_1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8a3b026085_0_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8a3b026085_0_1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8b8206c154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8b8206c154_2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8a3b026085_0_1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8a3b026085_0_17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8a3b026085_0_1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8a3b026085_0_18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8a3b026085_0_1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8a3b026085_0_19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8a3b026085_0_2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8a3b026085_0_2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 name="Shape 45"/>
        <p:cNvGrpSpPr/>
        <p:nvPr/>
      </p:nvGrpSpPr>
      <p:grpSpPr>
        <a:xfrm>
          <a:off x="0" y="0"/>
          <a:ext cx="0" cy="0"/>
          <a:chOff x="0" y="0"/>
          <a:chExt cx="0" cy="0"/>
        </a:xfrm>
      </p:grpSpPr>
      <p:sp>
        <p:nvSpPr>
          <p:cNvPr id="46" name="Google Shape;46;g8aac3e6ee9_0_6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 name="Google Shape;47;g8aac3e6ee9_0_67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8a3b026085_0_2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8a3b026085_0_2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8a3b026085_0_2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8a3b026085_0_2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8a3b026085_0_2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8a3b026085_0_2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8a3b026085_0_2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8a3b026085_0_26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8a3b026085_0_2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8a3b026085_0_28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8a3b026085_0_2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8a3b026085_0_29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8a3b026085_0_3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8a3b026085_0_30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8a3b026085_0_3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8a3b026085_0_30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8a3b026085_0_3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8a3b026085_0_3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2" name="Google Shape;312;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Google Shape;55;g8b820718e8_1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8b820718e8_1_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8a3b026085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8a3b026085_0_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8a3b026085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8a3b026085_0_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8a3b026085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8a3b026085_0_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8a3b026085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8a3b026085_0_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8a3b026085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8a3b026085_0_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8a3b026085_0_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8a3b026085_0_8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Don't forget to update your name on the right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5.png"/><Relationship Id="rId8"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showMasterSp="0" type="tx">
  <p:cSld name="TITLE_AND_BODY">
    <p:spTree>
      <p:nvGrpSpPr>
        <p:cNvPr id="13" name="Shape 13"/>
        <p:cNvGrpSpPr/>
        <p:nvPr/>
      </p:nvGrpSpPr>
      <p:grpSpPr>
        <a:xfrm>
          <a:off x="0" y="0"/>
          <a:ext cx="0" cy="0"/>
          <a:chOff x="0" y="0"/>
          <a:chExt cx="0" cy="0"/>
        </a:xfrm>
      </p:grpSpPr>
      <p:pic>
        <p:nvPicPr>
          <p:cNvPr descr="Image 12" id="14" name="Google Shape;14;p2"/>
          <p:cNvPicPr preferRelativeResize="0"/>
          <p:nvPr/>
        </p:nvPicPr>
        <p:blipFill rotWithShape="1">
          <a:blip r:embed="rId2">
            <a:alphaModFix/>
          </a:blip>
          <a:srcRect b="0" l="0" r="0" t="0"/>
          <a:stretch/>
        </p:blipFill>
        <p:spPr>
          <a:xfrm>
            <a:off x="130272" y="132334"/>
            <a:ext cx="653953" cy="283022"/>
          </a:xfrm>
          <a:prstGeom prst="rect">
            <a:avLst/>
          </a:prstGeom>
          <a:noFill/>
          <a:ln>
            <a:noFill/>
          </a:ln>
        </p:spPr>
      </p:pic>
      <p:sp>
        <p:nvSpPr>
          <p:cNvPr id="15" name="Google Shape;15;p2"/>
          <p:cNvSpPr/>
          <p:nvPr/>
        </p:nvSpPr>
        <p:spPr>
          <a:xfrm rot="-5400000">
            <a:off x="569702" y="4897709"/>
            <a:ext cx="45720" cy="59782"/>
          </a:xfrm>
          <a:prstGeom prst="rect">
            <a:avLst/>
          </a:prstGeom>
          <a:solidFill>
            <a:schemeClr val="accent1"/>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300"/>
              <a:buFont typeface="Arial"/>
              <a:buNone/>
            </a:pPr>
            <a:r>
              <a:t/>
            </a:r>
            <a:endParaRPr b="0" i="0" sz="1300" u="none" cap="none" strike="noStrike">
              <a:solidFill>
                <a:srgbClr val="FFFFFF"/>
              </a:solidFill>
              <a:latin typeface="Arial"/>
              <a:ea typeface="Arial"/>
              <a:cs typeface="Arial"/>
              <a:sym typeface="Arial"/>
            </a:endParaRPr>
          </a:p>
        </p:txBody>
      </p:sp>
      <p:cxnSp>
        <p:nvCxnSpPr>
          <p:cNvPr id="16" name="Google Shape;16;p2"/>
          <p:cNvCxnSpPr/>
          <p:nvPr/>
        </p:nvCxnSpPr>
        <p:spPr>
          <a:xfrm rot="10800000">
            <a:off x="724275" y="446400"/>
            <a:ext cx="0" cy="4560900"/>
          </a:xfrm>
          <a:prstGeom prst="straightConnector1">
            <a:avLst/>
          </a:prstGeom>
          <a:noFill/>
          <a:ln cap="flat" cmpd="sng" w="9525">
            <a:solidFill>
              <a:schemeClr val="accent1"/>
            </a:solidFill>
            <a:prstDash val="solid"/>
            <a:miter lim="8000"/>
            <a:headEnd len="sm" w="sm" type="none"/>
            <a:tailEnd len="sm" w="sm" type="none"/>
          </a:ln>
        </p:spPr>
      </p:cxnSp>
      <p:pic>
        <p:nvPicPr>
          <p:cNvPr descr="Image 9" id="17" name="Google Shape;17;p2"/>
          <p:cNvPicPr preferRelativeResize="0"/>
          <p:nvPr/>
        </p:nvPicPr>
        <p:blipFill rotWithShape="1">
          <a:blip r:embed="rId3">
            <a:alphaModFix/>
          </a:blip>
          <a:srcRect b="12181" l="-6248" r="-10" t="34485"/>
          <a:stretch/>
        </p:blipFill>
        <p:spPr>
          <a:xfrm>
            <a:off x="8045582" y="188625"/>
            <a:ext cx="653951" cy="170415"/>
          </a:xfrm>
          <a:prstGeom prst="rect">
            <a:avLst/>
          </a:prstGeom>
          <a:noFill/>
          <a:ln>
            <a:noFill/>
          </a:ln>
        </p:spPr>
      </p:pic>
      <p:sp>
        <p:nvSpPr>
          <p:cNvPr id="18" name="Google Shape;18;p2"/>
          <p:cNvSpPr txBox="1"/>
          <p:nvPr/>
        </p:nvSpPr>
        <p:spPr>
          <a:xfrm rot="-5400000">
            <a:off x="-1081714" y="3145498"/>
            <a:ext cx="3341053" cy="177432"/>
          </a:xfrm>
          <a:prstGeom prst="rect">
            <a:avLst/>
          </a:prstGeom>
          <a:no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accent1"/>
              </a:buClr>
              <a:buSzPts val="700"/>
              <a:buFont typeface="Arial"/>
              <a:buNone/>
            </a:pPr>
            <a:r>
              <a:rPr lang="en-US" sz="800">
                <a:solidFill>
                  <a:schemeClr val="accent1"/>
                </a:solidFill>
              </a:rPr>
              <a:t>AiiDA Virtual Tutorial - July 2020</a:t>
            </a:r>
            <a:endParaRPr sz="1500"/>
          </a:p>
        </p:txBody>
      </p:sp>
      <p:sp>
        <p:nvSpPr>
          <p:cNvPr id="19" name="Google Shape;19;p2"/>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lvl1pPr lvl="0">
              <a:buNone/>
              <a:defRPr b="1" sz="1000"/>
            </a:lvl1pPr>
            <a:lvl2pPr lvl="1">
              <a:buNone/>
              <a:defRPr b="1" sz="1000"/>
            </a:lvl2pPr>
            <a:lvl3pPr lvl="2">
              <a:buNone/>
              <a:defRPr b="1" sz="1000"/>
            </a:lvl3pPr>
            <a:lvl4pPr lvl="3">
              <a:buNone/>
              <a:defRPr b="1" sz="1000"/>
            </a:lvl4pPr>
            <a:lvl5pPr lvl="4">
              <a:buNone/>
              <a:defRPr b="1" sz="1000"/>
            </a:lvl5pPr>
            <a:lvl6pPr lvl="5">
              <a:buNone/>
              <a:defRPr b="1" sz="1000"/>
            </a:lvl6pPr>
            <a:lvl7pPr lvl="6">
              <a:buNone/>
              <a:defRPr b="1" sz="1000"/>
            </a:lvl7pPr>
            <a:lvl8pPr lvl="7">
              <a:buNone/>
              <a:defRPr b="1" sz="1000"/>
            </a:lvl8pPr>
            <a:lvl9pPr lvl="8">
              <a:buNone/>
              <a:defRPr b="1" sz="1000"/>
            </a:lvl9pPr>
          </a:lstStyle>
          <a:p>
            <a:pPr indent="0" lvl="0" marL="0" rtl="0" algn="r">
              <a:spcBef>
                <a:spcPts val="0"/>
              </a:spcBef>
              <a:spcAft>
                <a:spcPts val="0"/>
              </a:spcAft>
              <a:buNone/>
            </a:pPr>
            <a:fld id="{00000000-1234-1234-1234-123412341234}" type="slidenum">
              <a:rPr lang="en-US"/>
              <a:t>‹#›</a:t>
            </a:fld>
            <a:endParaRPr/>
          </a:p>
        </p:txBody>
      </p:sp>
      <p:sp>
        <p:nvSpPr>
          <p:cNvPr id="20" name="Google Shape;20;p2"/>
          <p:cNvSpPr txBox="1"/>
          <p:nvPr>
            <p:ph idx="1" type="body"/>
          </p:nvPr>
        </p:nvSpPr>
        <p:spPr>
          <a:xfrm>
            <a:off x="904875" y="800523"/>
            <a:ext cx="7726500" cy="4149900"/>
          </a:xfrm>
          <a:prstGeom prst="rect">
            <a:avLst/>
          </a:prstGeom>
          <a:noFill/>
          <a:ln>
            <a:noFill/>
          </a:ln>
        </p:spPr>
        <p:txBody>
          <a:bodyPr anchorCtr="0" anchor="t" bIns="45700" lIns="45700" spcFirstLastPara="1" rIns="45700" wrap="square" tIns="45700">
            <a:noAutofit/>
          </a:bodyPr>
          <a:lstStyle>
            <a:lvl1pPr indent="-381000" lvl="0" marL="457200" rtl="0" algn="l">
              <a:lnSpc>
                <a:spcPct val="90000"/>
              </a:lnSpc>
              <a:spcBef>
                <a:spcPts val="700"/>
              </a:spcBef>
              <a:spcAft>
                <a:spcPts val="0"/>
              </a:spcAft>
              <a:buClr>
                <a:schemeClr val="accent1"/>
              </a:buClr>
              <a:buSzPts val="2400"/>
              <a:buFont typeface="Avenir"/>
              <a:buChar char="▪"/>
              <a:defRPr sz="2400">
                <a:solidFill>
                  <a:schemeClr val="accent3"/>
                </a:solidFill>
                <a:latin typeface="Avenir"/>
                <a:ea typeface="Avenir"/>
                <a:cs typeface="Avenir"/>
                <a:sym typeface="Avenir"/>
              </a:defRPr>
            </a:lvl1pPr>
            <a:lvl2pPr indent="-381000" lvl="1" marL="914400" rtl="0" algn="l">
              <a:lnSpc>
                <a:spcPct val="90000"/>
              </a:lnSpc>
              <a:spcBef>
                <a:spcPts val="700"/>
              </a:spcBef>
              <a:spcAft>
                <a:spcPts val="0"/>
              </a:spcAft>
              <a:buClr>
                <a:schemeClr val="accent1"/>
              </a:buClr>
              <a:buSzPts val="2400"/>
              <a:buFont typeface="Avenir"/>
              <a:buChar char="▫"/>
              <a:defRPr sz="2400">
                <a:solidFill>
                  <a:schemeClr val="accent3"/>
                </a:solidFill>
                <a:latin typeface="Avenir"/>
                <a:ea typeface="Avenir"/>
                <a:cs typeface="Avenir"/>
                <a:sym typeface="Avenir"/>
              </a:defRPr>
            </a:lvl2pPr>
            <a:lvl3pPr indent="-368300" lvl="2" marL="1371600" rtl="0" algn="l">
              <a:lnSpc>
                <a:spcPct val="90000"/>
              </a:lnSpc>
              <a:spcBef>
                <a:spcPts val="700"/>
              </a:spcBef>
              <a:spcAft>
                <a:spcPts val="0"/>
              </a:spcAft>
              <a:buSzPts val="2200"/>
              <a:buFont typeface="Avenir"/>
              <a:buChar char="▪"/>
              <a:defRPr sz="2200">
                <a:solidFill>
                  <a:schemeClr val="accent3"/>
                </a:solidFill>
                <a:latin typeface="Avenir"/>
                <a:ea typeface="Avenir"/>
                <a:cs typeface="Avenir"/>
                <a:sym typeface="Avenir"/>
              </a:defRPr>
            </a:lvl3pPr>
            <a:lvl4pPr indent="-368300" lvl="3" marL="1828800" rtl="0" algn="l">
              <a:lnSpc>
                <a:spcPct val="90000"/>
              </a:lnSpc>
              <a:spcBef>
                <a:spcPts val="700"/>
              </a:spcBef>
              <a:spcAft>
                <a:spcPts val="0"/>
              </a:spcAft>
              <a:buSzPts val="2200"/>
              <a:buFont typeface="Avenir"/>
              <a:buChar char="▫"/>
              <a:defRPr sz="2200">
                <a:solidFill>
                  <a:schemeClr val="accent3"/>
                </a:solidFill>
                <a:latin typeface="Avenir"/>
                <a:ea typeface="Avenir"/>
                <a:cs typeface="Avenir"/>
                <a:sym typeface="Avenir"/>
              </a:defRPr>
            </a:lvl4pPr>
            <a:lvl5pPr indent="-355600" lvl="4" marL="2286000" rtl="0" algn="l">
              <a:lnSpc>
                <a:spcPct val="90000"/>
              </a:lnSpc>
              <a:spcBef>
                <a:spcPts val="700"/>
              </a:spcBef>
              <a:spcAft>
                <a:spcPts val="0"/>
              </a:spcAft>
              <a:buSzPts val="2000"/>
              <a:buFont typeface="Avenir"/>
              <a:buChar char="▪"/>
              <a:defRPr sz="2000">
                <a:solidFill>
                  <a:schemeClr val="accent3"/>
                </a:solidFill>
                <a:latin typeface="Avenir"/>
                <a:ea typeface="Avenir"/>
                <a:cs typeface="Avenir"/>
                <a:sym typeface="Avenir"/>
              </a:defRPr>
            </a:lvl5pPr>
            <a:lvl6pPr indent="-355600" lvl="5" marL="2743200" rtl="0" algn="l">
              <a:lnSpc>
                <a:spcPct val="100000"/>
              </a:lnSpc>
              <a:spcBef>
                <a:spcPts val="500"/>
              </a:spcBef>
              <a:spcAft>
                <a:spcPts val="0"/>
              </a:spcAft>
              <a:buClr>
                <a:srgbClr val="000000"/>
              </a:buClr>
              <a:buSzPts val="2000"/>
              <a:buFont typeface="Avenir"/>
              <a:buChar char="●"/>
              <a:defRPr sz="2000">
                <a:latin typeface="Avenir"/>
                <a:ea typeface="Avenir"/>
                <a:cs typeface="Avenir"/>
                <a:sym typeface="Avenir"/>
              </a:defRPr>
            </a:lvl6pPr>
            <a:lvl7pPr indent="-342900" lvl="6" marL="3200400" rtl="0" algn="l">
              <a:lnSpc>
                <a:spcPct val="100000"/>
              </a:lnSpc>
              <a:spcBef>
                <a:spcPts val="500"/>
              </a:spcBef>
              <a:spcAft>
                <a:spcPts val="0"/>
              </a:spcAft>
              <a:buClr>
                <a:srgbClr val="000000"/>
              </a:buClr>
              <a:buSzPts val="1800"/>
              <a:buFont typeface="Avenir"/>
              <a:buChar char="●"/>
              <a:defRPr sz="1800">
                <a:latin typeface="Avenir"/>
                <a:ea typeface="Avenir"/>
                <a:cs typeface="Avenir"/>
                <a:sym typeface="Avenir"/>
              </a:defRPr>
            </a:lvl7pPr>
            <a:lvl8pPr indent="-342900" lvl="7" marL="3657600" rtl="0" algn="l">
              <a:lnSpc>
                <a:spcPct val="100000"/>
              </a:lnSpc>
              <a:spcBef>
                <a:spcPts val="500"/>
              </a:spcBef>
              <a:spcAft>
                <a:spcPts val="0"/>
              </a:spcAft>
              <a:buClr>
                <a:srgbClr val="000000"/>
              </a:buClr>
              <a:buSzPts val="1800"/>
              <a:buFont typeface="Avenir"/>
              <a:buChar char="○"/>
              <a:defRPr sz="1800">
                <a:latin typeface="Avenir"/>
                <a:ea typeface="Avenir"/>
                <a:cs typeface="Avenir"/>
                <a:sym typeface="Avenir"/>
              </a:defRPr>
            </a:lvl8pPr>
            <a:lvl9pPr indent="-342900" lvl="8" marL="4114800" rtl="0" algn="l">
              <a:lnSpc>
                <a:spcPct val="100000"/>
              </a:lnSpc>
              <a:spcBef>
                <a:spcPts val="500"/>
              </a:spcBef>
              <a:spcAft>
                <a:spcPts val="0"/>
              </a:spcAft>
              <a:buClr>
                <a:srgbClr val="000000"/>
              </a:buClr>
              <a:buSzPts val="1800"/>
              <a:buFont typeface="Avenir"/>
              <a:buChar char="▪"/>
              <a:defRPr sz="1800">
                <a:latin typeface="Avenir"/>
                <a:ea typeface="Avenir"/>
                <a:cs typeface="Avenir"/>
                <a:sym typeface="Avenir"/>
              </a:defRPr>
            </a:lvl9pPr>
          </a:lstStyle>
          <a:p/>
        </p:txBody>
      </p:sp>
      <p:sp>
        <p:nvSpPr>
          <p:cNvPr id="21" name="Google Shape;21;p2"/>
          <p:cNvSpPr txBox="1"/>
          <p:nvPr>
            <p:ph type="title"/>
          </p:nvPr>
        </p:nvSpPr>
        <p:spPr>
          <a:xfrm>
            <a:off x="904875" y="131025"/>
            <a:ext cx="6516900" cy="4377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2" name="Google Shape;22;p2"/>
          <p:cNvSpPr txBox="1"/>
          <p:nvPr/>
        </p:nvSpPr>
        <p:spPr>
          <a:xfrm rot="-5400000">
            <a:off x="7115902" y="2064954"/>
            <a:ext cx="3543300" cy="177300"/>
          </a:xfrm>
          <a:prstGeom prst="rect">
            <a:avLst/>
          </a:prstGeom>
          <a:noFill/>
          <a:ln>
            <a:noFill/>
          </a:ln>
        </p:spPr>
        <p:txBody>
          <a:bodyPr anchorCtr="0" anchor="ctr" bIns="45700" lIns="45700" spcFirstLastPara="1" rIns="45700" wrap="square" tIns="45700">
            <a:noAutofit/>
          </a:bodyPr>
          <a:lstStyle/>
          <a:p>
            <a:pPr indent="0" lvl="0" marL="0" marR="0" rtl="0" algn="r">
              <a:lnSpc>
                <a:spcPct val="100000"/>
              </a:lnSpc>
              <a:spcBef>
                <a:spcPts val="0"/>
              </a:spcBef>
              <a:spcAft>
                <a:spcPts val="0"/>
              </a:spcAft>
              <a:buClr>
                <a:schemeClr val="accent3"/>
              </a:buClr>
              <a:buSzPts val="700"/>
              <a:buFont typeface="Arial"/>
              <a:buNone/>
            </a:pPr>
            <a:r>
              <a:rPr lang="en-US" sz="800">
                <a:solidFill>
                  <a:schemeClr val="accent3"/>
                </a:solidFill>
              </a:rPr>
              <a:t>Sebastiaan P. Huber</a:t>
            </a:r>
            <a:endParaRPr sz="15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esentation title" showMasterSp="0">
  <p:cSld name="Section title_1">
    <p:spTree>
      <p:nvGrpSpPr>
        <p:cNvPr id="23" name="Shape 23"/>
        <p:cNvGrpSpPr/>
        <p:nvPr/>
      </p:nvGrpSpPr>
      <p:grpSpPr>
        <a:xfrm>
          <a:off x="0" y="0"/>
          <a:ext cx="0" cy="0"/>
          <a:chOff x="0" y="0"/>
          <a:chExt cx="0" cy="0"/>
        </a:xfrm>
      </p:grpSpPr>
      <p:pic>
        <p:nvPicPr>
          <p:cNvPr descr="Image" id="24" name="Google Shape;24;p3"/>
          <p:cNvPicPr preferRelativeResize="0"/>
          <p:nvPr/>
        </p:nvPicPr>
        <p:blipFill rotWithShape="1">
          <a:blip r:embed="rId2">
            <a:alphaModFix/>
          </a:blip>
          <a:srcRect b="45852" l="0" r="0" t="0"/>
          <a:stretch/>
        </p:blipFill>
        <p:spPr>
          <a:xfrm>
            <a:off x="-11589" y="-11589"/>
            <a:ext cx="9178850" cy="3153274"/>
          </a:xfrm>
          <a:prstGeom prst="rect">
            <a:avLst/>
          </a:prstGeom>
          <a:noFill/>
          <a:ln>
            <a:noFill/>
          </a:ln>
        </p:spPr>
      </p:pic>
      <p:sp>
        <p:nvSpPr>
          <p:cNvPr id="25" name="Google Shape;25;p3"/>
          <p:cNvSpPr txBox="1"/>
          <p:nvPr>
            <p:ph type="title"/>
          </p:nvPr>
        </p:nvSpPr>
        <p:spPr>
          <a:xfrm>
            <a:off x="1319375" y="3350575"/>
            <a:ext cx="6516900" cy="437700"/>
          </a:xfrm>
          <a:prstGeom prst="rect">
            <a:avLst/>
          </a:prstGeom>
          <a:noFill/>
          <a:ln>
            <a:noFill/>
          </a:ln>
        </p:spPr>
        <p:txBody>
          <a:bodyPr anchorCtr="0" anchor="t" bIns="0" lIns="0" spcFirstLastPara="1" rIns="0" wrap="square" tIns="0">
            <a:noAutofit/>
          </a:bodyPr>
          <a:lstStyle>
            <a:lvl1pPr lvl="0" rtl="0" algn="ctr">
              <a:lnSpc>
                <a:spcPct val="90000"/>
              </a:lnSpc>
              <a:spcBef>
                <a:spcPts val="0"/>
              </a:spcBef>
              <a:spcAft>
                <a:spcPts val="0"/>
              </a:spcAft>
              <a:buClr>
                <a:schemeClr val="accent3"/>
              </a:buClr>
              <a:buSzPts val="3200"/>
              <a:buFont typeface="Avenir"/>
              <a:buChar char="●"/>
              <a:defRPr b="1" sz="3200">
                <a:solidFill>
                  <a:schemeClr val="accent3"/>
                </a:solidFill>
                <a:latin typeface="Avenir"/>
                <a:ea typeface="Avenir"/>
                <a:cs typeface="Avenir"/>
                <a:sym typeface="Avenir"/>
              </a:defRPr>
            </a:lvl1pPr>
            <a:lvl2pPr lvl="1" rtl="0" algn="ctr">
              <a:lnSpc>
                <a:spcPct val="100000"/>
              </a:lnSpc>
              <a:spcBef>
                <a:spcPts val="0"/>
              </a:spcBef>
              <a:spcAft>
                <a:spcPts val="0"/>
              </a:spcAft>
              <a:buClr>
                <a:srgbClr val="DC0000"/>
              </a:buClr>
              <a:buSzPts val="1800"/>
              <a:buChar char="○"/>
              <a:defRPr/>
            </a:lvl2pPr>
            <a:lvl3pPr lvl="2" rtl="0" algn="ctr">
              <a:lnSpc>
                <a:spcPct val="100000"/>
              </a:lnSpc>
              <a:spcBef>
                <a:spcPts val="0"/>
              </a:spcBef>
              <a:spcAft>
                <a:spcPts val="0"/>
              </a:spcAft>
              <a:buClr>
                <a:srgbClr val="DC0000"/>
              </a:buClr>
              <a:buSzPts val="1800"/>
              <a:buChar char="■"/>
              <a:defRPr/>
            </a:lvl3pPr>
            <a:lvl4pPr lvl="3" rtl="0" algn="ctr">
              <a:lnSpc>
                <a:spcPct val="100000"/>
              </a:lnSpc>
              <a:spcBef>
                <a:spcPts val="0"/>
              </a:spcBef>
              <a:spcAft>
                <a:spcPts val="0"/>
              </a:spcAft>
              <a:buClr>
                <a:srgbClr val="DC0000"/>
              </a:buClr>
              <a:buSzPts val="1800"/>
              <a:buChar char="●"/>
              <a:defRPr/>
            </a:lvl4pPr>
            <a:lvl5pPr lvl="4" rtl="0" algn="ctr">
              <a:lnSpc>
                <a:spcPct val="100000"/>
              </a:lnSpc>
              <a:spcBef>
                <a:spcPts val="0"/>
              </a:spcBef>
              <a:spcAft>
                <a:spcPts val="0"/>
              </a:spcAft>
              <a:buClr>
                <a:srgbClr val="DC0000"/>
              </a:buClr>
              <a:buSzPts val="1800"/>
              <a:buChar char="○"/>
              <a:defRPr/>
            </a:lvl5pPr>
            <a:lvl6pPr lvl="5" rtl="0" algn="ctr">
              <a:lnSpc>
                <a:spcPct val="100000"/>
              </a:lnSpc>
              <a:spcBef>
                <a:spcPts val="0"/>
              </a:spcBef>
              <a:spcAft>
                <a:spcPts val="0"/>
              </a:spcAft>
              <a:buClr>
                <a:srgbClr val="DC0000"/>
              </a:buClr>
              <a:buSzPts val="1800"/>
              <a:buChar char="■"/>
              <a:defRPr/>
            </a:lvl6pPr>
            <a:lvl7pPr lvl="6" rtl="0" algn="ctr">
              <a:lnSpc>
                <a:spcPct val="100000"/>
              </a:lnSpc>
              <a:spcBef>
                <a:spcPts val="0"/>
              </a:spcBef>
              <a:spcAft>
                <a:spcPts val="0"/>
              </a:spcAft>
              <a:buClr>
                <a:srgbClr val="DC0000"/>
              </a:buClr>
              <a:buSzPts val="1800"/>
              <a:buChar char="●"/>
              <a:defRPr/>
            </a:lvl7pPr>
            <a:lvl8pPr lvl="7" rtl="0" algn="ctr">
              <a:lnSpc>
                <a:spcPct val="100000"/>
              </a:lnSpc>
              <a:spcBef>
                <a:spcPts val="0"/>
              </a:spcBef>
              <a:spcAft>
                <a:spcPts val="0"/>
              </a:spcAft>
              <a:buClr>
                <a:srgbClr val="DC0000"/>
              </a:buClr>
              <a:buSzPts val="1800"/>
              <a:buChar char="○"/>
              <a:defRPr/>
            </a:lvl8pPr>
            <a:lvl9pPr lvl="8" rtl="0" algn="ctr">
              <a:lnSpc>
                <a:spcPct val="100000"/>
              </a:lnSpc>
              <a:spcBef>
                <a:spcPts val="0"/>
              </a:spcBef>
              <a:spcAft>
                <a:spcPts val="0"/>
              </a:spcAft>
              <a:buClr>
                <a:srgbClr val="DC0000"/>
              </a:buClr>
              <a:buSzPts val="1800"/>
              <a:buChar char="■"/>
              <a:defRPr/>
            </a:lvl9pPr>
          </a:lstStyle>
          <a:p/>
        </p:txBody>
      </p:sp>
      <p:pic>
        <p:nvPicPr>
          <p:cNvPr descr="marvel_logo640.png" id="26" name="Google Shape;26;p3"/>
          <p:cNvPicPr preferRelativeResize="0"/>
          <p:nvPr/>
        </p:nvPicPr>
        <p:blipFill>
          <a:blip r:embed="rId3">
            <a:alphaModFix/>
          </a:blip>
          <a:stretch>
            <a:fillRect/>
          </a:stretch>
        </p:blipFill>
        <p:spPr>
          <a:xfrm>
            <a:off x="194268" y="4749434"/>
            <a:ext cx="620528" cy="322575"/>
          </a:xfrm>
          <a:prstGeom prst="rect">
            <a:avLst/>
          </a:prstGeom>
          <a:noFill/>
          <a:ln>
            <a:noFill/>
          </a:ln>
        </p:spPr>
      </p:pic>
      <p:pic>
        <p:nvPicPr>
          <p:cNvPr descr="max-logo-with-text.png" id="27" name="Google Shape;27;p3"/>
          <p:cNvPicPr preferRelativeResize="0"/>
          <p:nvPr/>
        </p:nvPicPr>
        <p:blipFill>
          <a:blip r:embed="rId4">
            <a:alphaModFix/>
          </a:blip>
          <a:stretch>
            <a:fillRect/>
          </a:stretch>
        </p:blipFill>
        <p:spPr>
          <a:xfrm>
            <a:off x="1019644" y="4749425"/>
            <a:ext cx="1254232" cy="269229"/>
          </a:xfrm>
          <a:prstGeom prst="rect">
            <a:avLst/>
          </a:prstGeom>
          <a:noFill/>
          <a:ln>
            <a:noFill/>
          </a:ln>
        </p:spPr>
      </p:pic>
      <p:pic>
        <p:nvPicPr>
          <p:cNvPr descr="Image 12" id="28" name="Google Shape;28;p3"/>
          <p:cNvPicPr preferRelativeResize="0"/>
          <p:nvPr/>
        </p:nvPicPr>
        <p:blipFill>
          <a:blip r:embed="rId5">
            <a:alphaModFix/>
          </a:blip>
          <a:stretch>
            <a:fillRect/>
          </a:stretch>
        </p:blipFill>
        <p:spPr>
          <a:xfrm>
            <a:off x="8105849" y="4664582"/>
            <a:ext cx="1014309" cy="438911"/>
          </a:xfrm>
          <a:prstGeom prst="rect">
            <a:avLst/>
          </a:prstGeom>
          <a:noFill/>
          <a:ln>
            <a:noFill/>
          </a:ln>
        </p:spPr>
      </p:pic>
      <p:pic>
        <p:nvPicPr>
          <p:cNvPr descr="intersect.png" id="29" name="Google Shape;29;p3"/>
          <p:cNvPicPr preferRelativeResize="0"/>
          <p:nvPr/>
        </p:nvPicPr>
        <p:blipFill>
          <a:blip r:embed="rId6">
            <a:alphaModFix/>
          </a:blip>
          <a:stretch>
            <a:fillRect/>
          </a:stretch>
        </p:blipFill>
        <p:spPr>
          <a:xfrm>
            <a:off x="5396888" y="4696079"/>
            <a:ext cx="1126160" cy="375920"/>
          </a:xfrm>
          <a:prstGeom prst="rect">
            <a:avLst/>
          </a:prstGeom>
          <a:noFill/>
          <a:ln>
            <a:noFill/>
          </a:ln>
        </p:spPr>
      </p:pic>
      <p:pic>
        <p:nvPicPr>
          <p:cNvPr descr="swissuniversities.png" id="30" name="Google Shape;30;p3"/>
          <p:cNvPicPr preferRelativeResize="0"/>
          <p:nvPr/>
        </p:nvPicPr>
        <p:blipFill>
          <a:blip r:embed="rId7">
            <a:alphaModFix/>
          </a:blip>
          <a:stretch>
            <a:fillRect/>
          </a:stretch>
        </p:blipFill>
        <p:spPr>
          <a:xfrm>
            <a:off x="2478723" y="4811109"/>
            <a:ext cx="1254236" cy="145860"/>
          </a:xfrm>
          <a:prstGeom prst="rect">
            <a:avLst/>
          </a:prstGeom>
          <a:noFill/>
          <a:ln>
            <a:noFill/>
          </a:ln>
        </p:spPr>
      </p:pic>
      <p:pic>
        <p:nvPicPr>
          <p:cNvPr descr="01e76c92.snsf.png" id="31" name="Google Shape;31;p3"/>
          <p:cNvPicPr preferRelativeResize="0"/>
          <p:nvPr/>
        </p:nvPicPr>
        <p:blipFill>
          <a:blip r:embed="rId8">
            <a:alphaModFix/>
          </a:blip>
          <a:stretch>
            <a:fillRect/>
          </a:stretch>
        </p:blipFill>
        <p:spPr>
          <a:xfrm>
            <a:off x="3937807" y="4783242"/>
            <a:ext cx="1254234" cy="201594"/>
          </a:xfrm>
          <a:prstGeom prst="rect">
            <a:avLst/>
          </a:prstGeom>
          <a:noFill/>
          <a:ln>
            <a:noFill/>
          </a:ln>
        </p:spPr>
      </p:pic>
      <p:pic>
        <p:nvPicPr>
          <p:cNvPr descr="1507020a.marketplace.png" id="32" name="Google Shape;32;p3"/>
          <p:cNvPicPr preferRelativeResize="0"/>
          <p:nvPr/>
        </p:nvPicPr>
        <p:blipFill>
          <a:blip r:embed="rId9">
            <a:alphaModFix/>
          </a:blip>
          <a:stretch>
            <a:fillRect/>
          </a:stretch>
        </p:blipFill>
        <p:spPr>
          <a:xfrm>
            <a:off x="6727895" y="4758732"/>
            <a:ext cx="1254232" cy="250614"/>
          </a:xfrm>
          <a:prstGeom prst="rect">
            <a:avLst/>
          </a:prstGeom>
          <a:noFill/>
          <a:ln>
            <a:noFill/>
          </a:ln>
        </p:spPr>
      </p:pic>
      <p:sp>
        <p:nvSpPr>
          <p:cNvPr id="33" name="Google Shape;33;p3"/>
          <p:cNvSpPr txBox="1"/>
          <p:nvPr>
            <p:ph idx="2" type="title"/>
          </p:nvPr>
        </p:nvSpPr>
        <p:spPr>
          <a:xfrm>
            <a:off x="1319375" y="4023325"/>
            <a:ext cx="6516900" cy="437700"/>
          </a:xfrm>
          <a:prstGeom prst="rect">
            <a:avLst/>
          </a:prstGeom>
          <a:noFill/>
          <a:ln>
            <a:noFill/>
          </a:ln>
        </p:spPr>
        <p:txBody>
          <a:bodyPr anchorCtr="0" anchor="t" bIns="0" lIns="0" spcFirstLastPara="1" rIns="0" wrap="square" tIns="0">
            <a:noAutofit/>
          </a:bodyPr>
          <a:lstStyle>
            <a:lvl1pPr lvl="0" rtl="0" algn="ctr">
              <a:lnSpc>
                <a:spcPct val="90000"/>
              </a:lnSpc>
              <a:spcBef>
                <a:spcPts val="0"/>
              </a:spcBef>
              <a:spcAft>
                <a:spcPts val="0"/>
              </a:spcAft>
              <a:buClr>
                <a:schemeClr val="accent3"/>
              </a:buClr>
              <a:buSzPts val="2200"/>
              <a:buChar char="●"/>
              <a:defRPr b="0" sz="2200">
                <a:solidFill>
                  <a:schemeClr val="accent3"/>
                </a:solidFill>
              </a:defRPr>
            </a:lvl1pPr>
            <a:lvl2pPr lvl="1" rtl="0" algn="ctr">
              <a:lnSpc>
                <a:spcPct val="100000"/>
              </a:lnSpc>
              <a:spcBef>
                <a:spcPts val="0"/>
              </a:spcBef>
              <a:spcAft>
                <a:spcPts val="0"/>
              </a:spcAft>
              <a:buClr>
                <a:srgbClr val="DC0000"/>
              </a:buClr>
              <a:buSzPts val="2200"/>
              <a:buChar char="○"/>
              <a:defRPr sz="2200"/>
            </a:lvl2pPr>
            <a:lvl3pPr lvl="2" rtl="0" algn="ctr">
              <a:lnSpc>
                <a:spcPct val="100000"/>
              </a:lnSpc>
              <a:spcBef>
                <a:spcPts val="0"/>
              </a:spcBef>
              <a:spcAft>
                <a:spcPts val="0"/>
              </a:spcAft>
              <a:buClr>
                <a:srgbClr val="DC0000"/>
              </a:buClr>
              <a:buSzPts val="2200"/>
              <a:buChar char="■"/>
              <a:defRPr sz="2200"/>
            </a:lvl3pPr>
            <a:lvl4pPr lvl="3" rtl="0" algn="ctr">
              <a:lnSpc>
                <a:spcPct val="100000"/>
              </a:lnSpc>
              <a:spcBef>
                <a:spcPts val="0"/>
              </a:spcBef>
              <a:spcAft>
                <a:spcPts val="0"/>
              </a:spcAft>
              <a:buClr>
                <a:srgbClr val="DC0000"/>
              </a:buClr>
              <a:buSzPts val="2200"/>
              <a:buChar char="●"/>
              <a:defRPr sz="2200"/>
            </a:lvl4pPr>
            <a:lvl5pPr lvl="4" rtl="0" algn="ctr">
              <a:lnSpc>
                <a:spcPct val="100000"/>
              </a:lnSpc>
              <a:spcBef>
                <a:spcPts val="0"/>
              </a:spcBef>
              <a:spcAft>
                <a:spcPts val="0"/>
              </a:spcAft>
              <a:buClr>
                <a:srgbClr val="DC0000"/>
              </a:buClr>
              <a:buSzPts val="2200"/>
              <a:buChar char="○"/>
              <a:defRPr sz="2200"/>
            </a:lvl5pPr>
            <a:lvl6pPr lvl="5" rtl="0" algn="ctr">
              <a:lnSpc>
                <a:spcPct val="100000"/>
              </a:lnSpc>
              <a:spcBef>
                <a:spcPts val="0"/>
              </a:spcBef>
              <a:spcAft>
                <a:spcPts val="0"/>
              </a:spcAft>
              <a:buClr>
                <a:srgbClr val="DC0000"/>
              </a:buClr>
              <a:buSzPts val="2200"/>
              <a:buChar char="■"/>
              <a:defRPr sz="2200"/>
            </a:lvl6pPr>
            <a:lvl7pPr lvl="6" rtl="0" algn="ctr">
              <a:lnSpc>
                <a:spcPct val="100000"/>
              </a:lnSpc>
              <a:spcBef>
                <a:spcPts val="0"/>
              </a:spcBef>
              <a:spcAft>
                <a:spcPts val="0"/>
              </a:spcAft>
              <a:buClr>
                <a:srgbClr val="DC0000"/>
              </a:buClr>
              <a:buSzPts val="2200"/>
              <a:buChar char="●"/>
              <a:defRPr sz="2200"/>
            </a:lvl7pPr>
            <a:lvl8pPr lvl="7" rtl="0" algn="ctr">
              <a:lnSpc>
                <a:spcPct val="100000"/>
              </a:lnSpc>
              <a:spcBef>
                <a:spcPts val="0"/>
              </a:spcBef>
              <a:spcAft>
                <a:spcPts val="0"/>
              </a:spcAft>
              <a:buClr>
                <a:srgbClr val="DC0000"/>
              </a:buClr>
              <a:buSzPts val="2200"/>
              <a:buChar char="○"/>
              <a:defRPr sz="2200"/>
            </a:lvl8pPr>
            <a:lvl9pPr lvl="8" rtl="0" algn="ctr">
              <a:lnSpc>
                <a:spcPct val="100000"/>
              </a:lnSpc>
              <a:spcBef>
                <a:spcPts val="0"/>
              </a:spcBef>
              <a:spcAft>
                <a:spcPts val="0"/>
              </a:spcAft>
              <a:buClr>
                <a:srgbClr val="DC0000"/>
              </a:buClr>
              <a:buSzPts val="2200"/>
              <a:buChar char="■"/>
              <a:defRPr sz="2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iiDA Background" showMasterSp="0">
  <p:cSld name="AiiDA Background">
    <p:spTree>
      <p:nvGrpSpPr>
        <p:cNvPr id="34" name="Shape 34"/>
        <p:cNvGrpSpPr/>
        <p:nvPr/>
      </p:nvGrpSpPr>
      <p:grpSpPr>
        <a:xfrm>
          <a:off x="0" y="0"/>
          <a:ext cx="0" cy="0"/>
          <a:chOff x="0" y="0"/>
          <a:chExt cx="0" cy="0"/>
        </a:xfrm>
      </p:grpSpPr>
      <p:pic>
        <p:nvPicPr>
          <p:cNvPr descr="paper background.jpg" id="35" name="Google Shape;35;p4"/>
          <p:cNvPicPr preferRelativeResize="0"/>
          <p:nvPr/>
        </p:nvPicPr>
        <p:blipFill rotWithShape="1">
          <a:blip r:embed="rId2">
            <a:alphaModFix amt="48000"/>
          </a:blip>
          <a:srcRect b="0" l="0" r="0" t="0"/>
          <a:stretch/>
        </p:blipFill>
        <p:spPr>
          <a:xfrm>
            <a:off x="-4762" y="-285750"/>
            <a:ext cx="9144000" cy="5715004"/>
          </a:xfrm>
          <a:prstGeom prst="rect">
            <a:avLst/>
          </a:prstGeom>
          <a:noFill/>
          <a:ln>
            <a:noFill/>
          </a:ln>
        </p:spPr>
      </p:pic>
      <p:pic>
        <p:nvPicPr>
          <p:cNvPr descr="AiiDA final white text on transparent background.pdf" id="36" name="Google Shape;36;p4"/>
          <p:cNvPicPr preferRelativeResize="0"/>
          <p:nvPr/>
        </p:nvPicPr>
        <p:blipFill rotWithShape="1">
          <a:blip r:embed="rId3">
            <a:alphaModFix amt="42000"/>
          </a:blip>
          <a:srcRect b="0" l="0" r="0" t="0"/>
          <a:stretch/>
        </p:blipFill>
        <p:spPr>
          <a:xfrm>
            <a:off x="2790825" y="2381249"/>
            <a:ext cx="3552825" cy="832195"/>
          </a:xfrm>
          <a:prstGeom prst="rect">
            <a:avLst/>
          </a:prstGeom>
          <a:noFill/>
          <a:ln>
            <a:noFill/>
          </a:ln>
          <a:effectLst>
            <a:outerShdw blurRad="165100" rotWithShape="0" dir="2940000" dist="76200">
              <a:srgbClr val="000000">
                <a:alpha val="49803"/>
              </a:srgbClr>
            </a:outerShdw>
          </a:effectLst>
        </p:spPr>
      </p:pic>
      <p:sp>
        <p:nvSpPr>
          <p:cNvPr id="37" name="Google Shape;37;p4"/>
          <p:cNvSpPr txBox="1"/>
          <p:nvPr>
            <p:ph type="title"/>
          </p:nvPr>
        </p:nvSpPr>
        <p:spPr>
          <a:xfrm>
            <a:off x="693800" y="0"/>
            <a:ext cx="7746900" cy="832200"/>
          </a:xfrm>
          <a:prstGeom prst="rect">
            <a:avLst/>
          </a:prstGeom>
          <a:noFill/>
          <a:ln>
            <a:noFill/>
          </a:ln>
        </p:spPr>
        <p:txBody>
          <a:bodyPr anchorCtr="0" anchor="ctr" bIns="38100" lIns="38100" spcFirstLastPara="1" rIns="38100" wrap="square" tIns="38100">
            <a:noAutofit/>
          </a:bodyPr>
          <a:lstStyle>
            <a:lvl1pPr lvl="0" algn="ctr">
              <a:lnSpc>
                <a:spcPct val="100000"/>
              </a:lnSpc>
              <a:spcBef>
                <a:spcPts val="0"/>
              </a:spcBef>
              <a:spcAft>
                <a:spcPts val="0"/>
              </a:spcAft>
              <a:buClr>
                <a:srgbClr val="000000"/>
              </a:buClr>
              <a:buSzPts val="4200"/>
              <a:buFont typeface="Helvetica Neue Light"/>
              <a:buChar char="●"/>
              <a:defRPr sz="4200">
                <a:solidFill>
                  <a:srgbClr val="000000"/>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DC0000"/>
              </a:buClr>
              <a:buSzPts val="1800"/>
              <a:buChar char="○"/>
              <a:defRPr/>
            </a:lvl2pPr>
            <a:lvl3pPr lvl="2" algn="ctr">
              <a:lnSpc>
                <a:spcPct val="100000"/>
              </a:lnSpc>
              <a:spcBef>
                <a:spcPts val="0"/>
              </a:spcBef>
              <a:spcAft>
                <a:spcPts val="0"/>
              </a:spcAft>
              <a:buClr>
                <a:srgbClr val="DC0000"/>
              </a:buClr>
              <a:buSzPts val="1800"/>
              <a:buChar char="■"/>
              <a:defRPr/>
            </a:lvl3pPr>
            <a:lvl4pPr lvl="3" algn="ctr">
              <a:lnSpc>
                <a:spcPct val="100000"/>
              </a:lnSpc>
              <a:spcBef>
                <a:spcPts val="0"/>
              </a:spcBef>
              <a:spcAft>
                <a:spcPts val="0"/>
              </a:spcAft>
              <a:buClr>
                <a:srgbClr val="DC0000"/>
              </a:buClr>
              <a:buSzPts val="1800"/>
              <a:buChar char="●"/>
              <a:defRPr/>
            </a:lvl4pPr>
            <a:lvl5pPr lvl="4" algn="ctr">
              <a:lnSpc>
                <a:spcPct val="100000"/>
              </a:lnSpc>
              <a:spcBef>
                <a:spcPts val="0"/>
              </a:spcBef>
              <a:spcAft>
                <a:spcPts val="0"/>
              </a:spcAft>
              <a:buClr>
                <a:srgbClr val="DC0000"/>
              </a:buClr>
              <a:buSzPts val="1800"/>
              <a:buChar char="○"/>
              <a:defRPr/>
            </a:lvl5pPr>
            <a:lvl6pPr lvl="5" algn="ctr">
              <a:lnSpc>
                <a:spcPct val="100000"/>
              </a:lnSpc>
              <a:spcBef>
                <a:spcPts val="0"/>
              </a:spcBef>
              <a:spcAft>
                <a:spcPts val="0"/>
              </a:spcAft>
              <a:buClr>
                <a:srgbClr val="DC0000"/>
              </a:buClr>
              <a:buSzPts val="1800"/>
              <a:buChar char="■"/>
              <a:defRPr/>
            </a:lvl6pPr>
            <a:lvl7pPr lvl="6" algn="ctr">
              <a:lnSpc>
                <a:spcPct val="100000"/>
              </a:lnSpc>
              <a:spcBef>
                <a:spcPts val="0"/>
              </a:spcBef>
              <a:spcAft>
                <a:spcPts val="0"/>
              </a:spcAft>
              <a:buClr>
                <a:srgbClr val="DC0000"/>
              </a:buClr>
              <a:buSzPts val="1800"/>
              <a:buChar char="●"/>
              <a:defRPr/>
            </a:lvl7pPr>
            <a:lvl8pPr lvl="7" algn="ctr">
              <a:lnSpc>
                <a:spcPct val="100000"/>
              </a:lnSpc>
              <a:spcBef>
                <a:spcPts val="0"/>
              </a:spcBef>
              <a:spcAft>
                <a:spcPts val="0"/>
              </a:spcAft>
              <a:buClr>
                <a:srgbClr val="DC0000"/>
              </a:buClr>
              <a:buSzPts val="1800"/>
              <a:buChar char="○"/>
              <a:defRPr/>
            </a:lvl8pPr>
            <a:lvl9pPr lvl="8" algn="ctr">
              <a:lnSpc>
                <a:spcPct val="100000"/>
              </a:lnSpc>
              <a:spcBef>
                <a:spcPts val="0"/>
              </a:spcBef>
              <a:spcAft>
                <a:spcPts val="0"/>
              </a:spcAft>
              <a:buClr>
                <a:srgbClr val="DC0000"/>
              </a:buClr>
              <a:buSzPts val="1800"/>
              <a:buChar char="■"/>
              <a:defRPr/>
            </a:lvl9pPr>
          </a:lstStyle>
          <a:p/>
        </p:txBody>
      </p:sp>
      <p:sp>
        <p:nvSpPr>
          <p:cNvPr id="38" name="Google Shape;38;p4"/>
          <p:cNvSpPr txBox="1"/>
          <p:nvPr>
            <p:ph idx="12" type="sldNum"/>
          </p:nvPr>
        </p:nvSpPr>
        <p:spPr>
          <a:xfrm>
            <a:off x="4572000" y="4886325"/>
            <a:ext cx="165100" cy="165100"/>
          </a:xfrm>
          <a:prstGeom prst="rect">
            <a:avLst/>
          </a:prstGeom>
          <a:noFill/>
          <a:ln>
            <a:noFill/>
          </a:ln>
        </p:spPr>
        <p:txBody>
          <a:bodyPr anchorCtr="0" anchor="t" bIns="38100" lIns="38100" spcFirstLastPara="1" rIns="38100" wrap="square" tIns="38100">
            <a:noAutofit/>
          </a:bodyPr>
          <a:lstStyle>
            <a:lvl1pPr indent="0" lvl="0" marL="0" marR="0" algn="l">
              <a:lnSpc>
                <a:spcPct val="100000"/>
              </a:lnSpc>
              <a:spcBef>
                <a:spcPts val="0"/>
              </a:spcBef>
              <a:spcAft>
                <a:spcPts val="0"/>
              </a:spcAft>
              <a:buClr>
                <a:srgbClr val="000000"/>
              </a:buClr>
              <a:buSzPts val="600"/>
              <a:buFont typeface="Gill Sans"/>
              <a:buNone/>
              <a:defRPr b="0" sz="600">
                <a:solidFill>
                  <a:srgbClr val="000000"/>
                </a:solidFill>
                <a:latin typeface="Gill Sans"/>
                <a:ea typeface="Gill Sans"/>
                <a:cs typeface="Gill Sans"/>
                <a:sym typeface="Gill Sans"/>
              </a:defRPr>
            </a:lvl1pPr>
            <a:lvl2pPr indent="0" lvl="1" marL="0" marR="0" algn="l">
              <a:lnSpc>
                <a:spcPct val="100000"/>
              </a:lnSpc>
              <a:spcBef>
                <a:spcPts val="0"/>
              </a:spcBef>
              <a:spcAft>
                <a:spcPts val="0"/>
              </a:spcAft>
              <a:buClr>
                <a:srgbClr val="000000"/>
              </a:buClr>
              <a:buSzPts val="600"/>
              <a:buFont typeface="Gill Sans"/>
              <a:buNone/>
              <a:defRPr b="0" sz="600">
                <a:solidFill>
                  <a:srgbClr val="000000"/>
                </a:solidFill>
                <a:latin typeface="Gill Sans"/>
                <a:ea typeface="Gill Sans"/>
                <a:cs typeface="Gill Sans"/>
                <a:sym typeface="Gill Sans"/>
              </a:defRPr>
            </a:lvl2pPr>
            <a:lvl3pPr indent="0" lvl="2" marL="0" marR="0" algn="l">
              <a:lnSpc>
                <a:spcPct val="100000"/>
              </a:lnSpc>
              <a:spcBef>
                <a:spcPts val="0"/>
              </a:spcBef>
              <a:spcAft>
                <a:spcPts val="0"/>
              </a:spcAft>
              <a:buClr>
                <a:srgbClr val="000000"/>
              </a:buClr>
              <a:buSzPts val="600"/>
              <a:buFont typeface="Gill Sans"/>
              <a:buNone/>
              <a:defRPr b="0" sz="600">
                <a:solidFill>
                  <a:srgbClr val="000000"/>
                </a:solidFill>
                <a:latin typeface="Gill Sans"/>
                <a:ea typeface="Gill Sans"/>
                <a:cs typeface="Gill Sans"/>
                <a:sym typeface="Gill Sans"/>
              </a:defRPr>
            </a:lvl3pPr>
            <a:lvl4pPr indent="0" lvl="3" marL="0" marR="0" algn="l">
              <a:lnSpc>
                <a:spcPct val="100000"/>
              </a:lnSpc>
              <a:spcBef>
                <a:spcPts val="0"/>
              </a:spcBef>
              <a:spcAft>
                <a:spcPts val="0"/>
              </a:spcAft>
              <a:buClr>
                <a:srgbClr val="000000"/>
              </a:buClr>
              <a:buSzPts val="600"/>
              <a:buFont typeface="Gill Sans"/>
              <a:buNone/>
              <a:defRPr b="0" sz="600">
                <a:solidFill>
                  <a:srgbClr val="000000"/>
                </a:solidFill>
                <a:latin typeface="Gill Sans"/>
                <a:ea typeface="Gill Sans"/>
                <a:cs typeface="Gill Sans"/>
                <a:sym typeface="Gill Sans"/>
              </a:defRPr>
            </a:lvl4pPr>
            <a:lvl5pPr indent="0" lvl="4" marL="0" marR="0" algn="l">
              <a:lnSpc>
                <a:spcPct val="100000"/>
              </a:lnSpc>
              <a:spcBef>
                <a:spcPts val="0"/>
              </a:spcBef>
              <a:spcAft>
                <a:spcPts val="0"/>
              </a:spcAft>
              <a:buClr>
                <a:srgbClr val="000000"/>
              </a:buClr>
              <a:buSzPts val="600"/>
              <a:buFont typeface="Gill Sans"/>
              <a:buNone/>
              <a:defRPr b="0" sz="600">
                <a:solidFill>
                  <a:srgbClr val="000000"/>
                </a:solidFill>
                <a:latin typeface="Gill Sans"/>
                <a:ea typeface="Gill Sans"/>
                <a:cs typeface="Gill Sans"/>
                <a:sym typeface="Gill Sans"/>
              </a:defRPr>
            </a:lvl5pPr>
            <a:lvl6pPr indent="0" lvl="5" marL="0" marR="0" algn="l">
              <a:lnSpc>
                <a:spcPct val="100000"/>
              </a:lnSpc>
              <a:spcBef>
                <a:spcPts val="0"/>
              </a:spcBef>
              <a:spcAft>
                <a:spcPts val="0"/>
              </a:spcAft>
              <a:buClr>
                <a:srgbClr val="000000"/>
              </a:buClr>
              <a:buSzPts val="600"/>
              <a:buFont typeface="Gill Sans"/>
              <a:buNone/>
              <a:defRPr b="0" sz="600">
                <a:solidFill>
                  <a:srgbClr val="000000"/>
                </a:solidFill>
                <a:latin typeface="Gill Sans"/>
                <a:ea typeface="Gill Sans"/>
                <a:cs typeface="Gill Sans"/>
                <a:sym typeface="Gill Sans"/>
              </a:defRPr>
            </a:lvl6pPr>
            <a:lvl7pPr indent="0" lvl="6" marL="0" marR="0" algn="l">
              <a:lnSpc>
                <a:spcPct val="100000"/>
              </a:lnSpc>
              <a:spcBef>
                <a:spcPts val="0"/>
              </a:spcBef>
              <a:spcAft>
                <a:spcPts val="0"/>
              </a:spcAft>
              <a:buClr>
                <a:srgbClr val="000000"/>
              </a:buClr>
              <a:buSzPts val="600"/>
              <a:buFont typeface="Gill Sans"/>
              <a:buNone/>
              <a:defRPr b="0" sz="600">
                <a:solidFill>
                  <a:srgbClr val="000000"/>
                </a:solidFill>
                <a:latin typeface="Gill Sans"/>
                <a:ea typeface="Gill Sans"/>
                <a:cs typeface="Gill Sans"/>
                <a:sym typeface="Gill Sans"/>
              </a:defRPr>
            </a:lvl7pPr>
            <a:lvl8pPr indent="0" lvl="7" marL="0" marR="0" algn="l">
              <a:lnSpc>
                <a:spcPct val="100000"/>
              </a:lnSpc>
              <a:spcBef>
                <a:spcPts val="0"/>
              </a:spcBef>
              <a:spcAft>
                <a:spcPts val="0"/>
              </a:spcAft>
              <a:buClr>
                <a:srgbClr val="000000"/>
              </a:buClr>
              <a:buSzPts val="600"/>
              <a:buFont typeface="Gill Sans"/>
              <a:buNone/>
              <a:defRPr b="0" sz="600">
                <a:solidFill>
                  <a:srgbClr val="000000"/>
                </a:solidFill>
                <a:latin typeface="Gill Sans"/>
                <a:ea typeface="Gill Sans"/>
                <a:cs typeface="Gill Sans"/>
                <a:sym typeface="Gill Sans"/>
              </a:defRPr>
            </a:lvl8pPr>
            <a:lvl9pPr indent="0" lvl="8" marL="0" marR="0" algn="l">
              <a:lnSpc>
                <a:spcPct val="100000"/>
              </a:lnSpc>
              <a:spcBef>
                <a:spcPts val="0"/>
              </a:spcBef>
              <a:spcAft>
                <a:spcPts val="0"/>
              </a:spcAft>
              <a:buClr>
                <a:srgbClr val="000000"/>
              </a:buClr>
              <a:buSzPts val="600"/>
              <a:buFont typeface="Gill Sans"/>
              <a:buNone/>
              <a:defRPr b="0" sz="600">
                <a:solidFill>
                  <a:srgbClr val="000000"/>
                </a:solidFill>
                <a:latin typeface="Gill Sans"/>
                <a:ea typeface="Gill Sans"/>
                <a:cs typeface="Gill Sans"/>
                <a:sym typeface="Gill Sans"/>
              </a:defRPr>
            </a:lvl9pPr>
          </a:lstStyle>
          <a:p>
            <a:pPr indent="0" lvl="0" marL="0" rtl="0" algn="l">
              <a:spcBef>
                <a:spcPts val="0"/>
              </a:spcBef>
              <a:spcAft>
                <a:spcPts val="0"/>
              </a:spcAft>
              <a:buNone/>
            </a:pPr>
            <a:fld id="{00000000-1234-1234-1234-123412341234}" type="slidenum">
              <a:rPr lang="en-US"/>
              <a:t>‹#›</a:t>
            </a:fld>
            <a:endParaRPr b="1" sz="1000">
              <a:solidFill>
                <a:schemeClr val="accent3"/>
              </a:solidFill>
              <a:latin typeface="Libre Franklin"/>
              <a:ea typeface="Libre Franklin"/>
              <a:cs typeface="Libre Franklin"/>
              <a:sym typeface="Libre Franklin"/>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pic>
        <p:nvPicPr>
          <p:cNvPr descr="Image 12" id="6" name="Google Shape;6;p1"/>
          <p:cNvPicPr preferRelativeResize="0"/>
          <p:nvPr/>
        </p:nvPicPr>
        <p:blipFill rotWithShape="1">
          <a:blip r:embed="rId1">
            <a:alphaModFix/>
          </a:blip>
          <a:srcRect b="0" l="0" r="0" t="0"/>
          <a:stretch/>
        </p:blipFill>
        <p:spPr>
          <a:xfrm>
            <a:off x="130272" y="132334"/>
            <a:ext cx="653955" cy="283023"/>
          </a:xfrm>
          <a:prstGeom prst="rect">
            <a:avLst/>
          </a:prstGeom>
          <a:noFill/>
          <a:ln>
            <a:noFill/>
          </a:ln>
        </p:spPr>
      </p:pic>
      <p:sp>
        <p:nvSpPr>
          <p:cNvPr id="7" name="Google Shape;7;p1"/>
          <p:cNvSpPr/>
          <p:nvPr/>
        </p:nvSpPr>
        <p:spPr>
          <a:xfrm rot="-5400000">
            <a:off x="569721" y="4897810"/>
            <a:ext cx="45600" cy="59700"/>
          </a:xfrm>
          <a:prstGeom prst="rect">
            <a:avLst/>
          </a:prstGeom>
          <a:solidFill>
            <a:schemeClr val="accent1"/>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300"/>
              <a:buFont typeface="Arial"/>
              <a:buNone/>
            </a:pPr>
            <a:r>
              <a:t/>
            </a:r>
            <a:endParaRPr b="0" i="0" sz="1300" u="none" cap="none" strike="noStrike">
              <a:solidFill>
                <a:srgbClr val="FFFFFF"/>
              </a:solidFill>
              <a:latin typeface="Arial"/>
              <a:ea typeface="Arial"/>
              <a:cs typeface="Arial"/>
              <a:sym typeface="Arial"/>
            </a:endParaRPr>
          </a:p>
        </p:txBody>
      </p:sp>
      <p:sp>
        <p:nvSpPr>
          <p:cNvPr id="8" name="Google Shape;8;p1"/>
          <p:cNvSpPr txBox="1"/>
          <p:nvPr/>
        </p:nvSpPr>
        <p:spPr>
          <a:xfrm rot="-5400000">
            <a:off x="-1081804" y="3145541"/>
            <a:ext cx="3341100" cy="177300"/>
          </a:xfrm>
          <a:prstGeom prst="rect">
            <a:avLst/>
          </a:prstGeom>
          <a:no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accent1"/>
              </a:buClr>
              <a:buSzPts val="700"/>
              <a:buFont typeface="Arial"/>
              <a:buNone/>
            </a:pPr>
            <a:r>
              <a:rPr lang="en-US" sz="800">
                <a:solidFill>
                  <a:schemeClr val="accent1"/>
                </a:solidFill>
              </a:rPr>
              <a:t>AiiDA Virtual Tutorial - July 2020</a:t>
            </a:r>
            <a:endParaRPr sz="1500"/>
          </a:p>
        </p:txBody>
      </p:sp>
      <p:sp>
        <p:nvSpPr>
          <p:cNvPr id="9" name="Google Shape;9;p1"/>
          <p:cNvSpPr txBox="1"/>
          <p:nvPr>
            <p:ph type="title"/>
          </p:nvPr>
        </p:nvSpPr>
        <p:spPr>
          <a:xfrm>
            <a:off x="904875" y="131025"/>
            <a:ext cx="6516900" cy="4377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3"/>
              </a:buClr>
              <a:buSzPts val="3200"/>
              <a:buFont typeface="Avenir"/>
              <a:buChar char="●"/>
              <a:defRPr b="1" sz="3200">
                <a:solidFill>
                  <a:schemeClr val="accent3"/>
                </a:solidFill>
                <a:latin typeface="Avenir"/>
                <a:ea typeface="Avenir"/>
                <a:cs typeface="Avenir"/>
                <a:sym typeface="Avenir"/>
              </a:defRPr>
            </a:lvl1pPr>
            <a:lvl2pPr lvl="1" rtl="0" algn="ctr">
              <a:lnSpc>
                <a:spcPct val="100000"/>
              </a:lnSpc>
              <a:spcBef>
                <a:spcPts val="0"/>
              </a:spcBef>
              <a:spcAft>
                <a:spcPts val="0"/>
              </a:spcAft>
              <a:buClr>
                <a:srgbClr val="DC0000"/>
              </a:buClr>
              <a:buSzPts val="1800"/>
              <a:buChar char="○"/>
              <a:defRPr/>
            </a:lvl2pPr>
            <a:lvl3pPr lvl="2" rtl="0" algn="ctr">
              <a:lnSpc>
                <a:spcPct val="100000"/>
              </a:lnSpc>
              <a:spcBef>
                <a:spcPts val="0"/>
              </a:spcBef>
              <a:spcAft>
                <a:spcPts val="0"/>
              </a:spcAft>
              <a:buClr>
                <a:srgbClr val="DC0000"/>
              </a:buClr>
              <a:buSzPts val="1800"/>
              <a:buChar char="■"/>
              <a:defRPr/>
            </a:lvl3pPr>
            <a:lvl4pPr lvl="3" rtl="0" algn="ctr">
              <a:lnSpc>
                <a:spcPct val="100000"/>
              </a:lnSpc>
              <a:spcBef>
                <a:spcPts val="0"/>
              </a:spcBef>
              <a:spcAft>
                <a:spcPts val="0"/>
              </a:spcAft>
              <a:buClr>
                <a:srgbClr val="DC0000"/>
              </a:buClr>
              <a:buSzPts val="1800"/>
              <a:buChar char="●"/>
              <a:defRPr/>
            </a:lvl4pPr>
            <a:lvl5pPr lvl="4" rtl="0" algn="ctr">
              <a:lnSpc>
                <a:spcPct val="100000"/>
              </a:lnSpc>
              <a:spcBef>
                <a:spcPts val="0"/>
              </a:spcBef>
              <a:spcAft>
                <a:spcPts val="0"/>
              </a:spcAft>
              <a:buClr>
                <a:srgbClr val="DC0000"/>
              </a:buClr>
              <a:buSzPts val="1800"/>
              <a:buChar char="○"/>
              <a:defRPr/>
            </a:lvl5pPr>
            <a:lvl6pPr lvl="5" rtl="0" algn="ctr">
              <a:lnSpc>
                <a:spcPct val="100000"/>
              </a:lnSpc>
              <a:spcBef>
                <a:spcPts val="0"/>
              </a:spcBef>
              <a:spcAft>
                <a:spcPts val="0"/>
              </a:spcAft>
              <a:buClr>
                <a:srgbClr val="DC0000"/>
              </a:buClr>
              <a:buSzPts val="1800"/>
              <a:buChar char="■"/>
              <a:defRPr/>
            </a:lvl6pPr>
            <a:lvl7pPr lvl="6" rtl="0" algn="ctr">
              <a:lnSpc>
                <a:spcPct val="100000"/>
              </a:lnSpc>
              <a:spcBef>
                <a:spcPts val="0"/>
              </a:spcBef>
              <a:spcAft>
                <a:spcPts val="0"/>
              </a:spcAft>
              <a:buClr>
                <a:srgbClr val="DC0000"/>
              </a:buClr>
              <a:buSzPts val="1800"/>
              <a:buChar char="●"/>
              <a:defRPr/>
            </a:lvl7pPr>
            <a:lvl8pPr lvl="7" rtl="0" algn="ctr">
              <a:lnSpc>
                <a:spcPct val="100000"/>
              </a:lnSpc>
              <a:spcBef>
                <a:spcPts val="0"/>
              </a:spcBef>
              <a:spcAft>
                <a:spcPts val="0"/>
              </a:spcAft>
              <a:buClr>
                <a:srgbClr val="DC0000"/>
              </a:buClr>
              <a:buSzPts val="1800"/>
              <a:buChar char="○"/>
              <a:defRPr/>
            </a:lvl8pPr>
            <a:lvl9pPr lvl="8" rtl="0" algn="ctr">
              <a:lnSpc>
                <a:spcPct val="100000"/>
              </a:lnSpc>
              <a:spcBef>
                <a:spcPts val="0"/>
              </a:spcBef>
              <a:spcAft>
                <a:spcPts val="0"/>
              </a:spcAft>
              <a:buClr>
                <a:srgbClr val="DC0000"/>
              </a:buClr>
              <a:buSzPts val="1800"/>
              <a:buChar char="■"/>
              <a:defRPr/>
            </a:lvl9pPr>
          </a:lstStyle>
          <a:p/>
        </p:txBody>
      </p:sp>
      <p:sp>
        <p:nvSpPr>
          <p:cNvPr id="10" name="Google Shape;10;p1"/>
          <p:cNvSpPr txBox="1"/>
          <p:nvPr>
            <p:ph idx="12" type="sldNum"/>
          </p:nvPr>
        </p:nvSpPr>
        <p:spPr>
          <a:xfrm>
            <a:off x="8468998" y="100055"/>
            <a:ext cx="548700" cy="393600"/>
          </a:xfrm>
          <a:prstGeom prst="rect">
            <a:avLst/>
          </a:prstGeom>
          <a:noFill/>
          <a:ln>
            <a:noFill/>
          </a:ln>
        </p:spPr>
        <p:txBody>
          <a:bodyPr anchorCtr="0" anchor="t" bIns="91425" lIns="91425" spcFirstLastPara="1" rIns="91425" wrap="square" tIns="91425">
            <a:noAutofit/>
          </a:bodyPr>
          <a:lstStyle>
            <a:lvl1pPr lvl="0" rtl="0" algn="r">
              <a:buNone/>
              <a:defRPr b="1" sz="1000">
                <a:solidFill>
                  <a:schemeClr val="accent3"/>
                </a:solidFill>
                <a:latin typeface="Libre Franklin"/>
                <a:ea typeface="Libre Franklin"/>
                <a:cs typeface="Libre Franklin"/>
                <a:sym typeface="Libre Franklin"/>
              </a:defRPr>
            </a:lvl1pPr>
            <a:lvl2pPr lvl="1" rtl="0" algn="r">
              <a:buNone/>
              <a:defRPr b="1" sz="1000">
                <a:solidFill>
                  <a:schemeClr val="accent3"/>
                </a:solidFill>
                <a:latin typeface="Libre Franklin"/>
                <a:ea typeface="Libre Franklin"/>
                <a:cs typeface="Libre Franklin"/>
                <a:sym typeface="Libre Franklin"/>
              </a:defRPr>
            </a:lvl2pPr>
            <a:lvl3pPr lvl="2" rtl="0" algn="r">
              <a:buNone/>
              <a:defRPr b="1" sz="1000">
                <a:solidFill>
                  <a:schemeClr val="accent3"/>
                </a:solidFill>
                <a:latin typeface="Libre Franklin"/>
                <a:ea typeface="Libre Franklin"/>
                <a:cs typeface="Libre Franklin"/>
                <a:sym typeface="Libre Franklin"/>
              </a:defRPr>
            </a:lvl3pPr>
            <a:lvl4pPr lvl="3" rtl="0" algn="r">
              <a:buNone/>
              <a:defRPr b="1" sz="1000">
                <a:solidFill>
                  <a:schemeClr val="accent3"/>
                </a:solidFill>
                <a:latin typeface="Libre Franklin"/>
                <a:ea typeface="Libre Franklin"/>
                <a:cs typeface="Libre Franklin"/>
                <a:sym typeface="Libre Franklin"/>
              </a:defRPr>
            </a:lvl4pPr>
            <a:lvl5pPr lvl="4" rtl="0" algn="r">
              <a:buNone/>
              <a:defRPr b="1" sz="1000">
                <a:solidFill>
                  <a:schemeClr val="accent3"/>
                </a:solidFill>
                <a:latin typeface="Libre Franklin"/>
                <a:ea typeface="Libre Franklin"/>
                <a:cs typeface="Libre Franklin"/>
                <a:sym typeface="Libre Franklin"/>
              </a:defRPr>
            </a:lvl5pPr>
            <a:lvl6pPr lvl="5" rtl="0" algn="r">
              <a:buNone/>
              <a:defRPr b="1" sz="1000">
                <a:solidFill>
                  <a:schemeClr val="accent3"/>
                </a:solidFill>
                <a:latin typeface="Libre Franklin"/>
                <a:ea typeface="Libre Franklin"/>
                <a:cs typeface="Libre Franklin"/>
                <a:sym typeface="Libre Franklin"/>
              </a:defRPr>
            </a:lvl6pPr>
            <a:lvl7pPr lvl="6" rtl="0" algn="r">
              <a:buNone/>
              <a:defRPr b="1" sz="1000">
                <a:solidFill>
                  <a:schemeClr val="accent3"/>
                </a:solidFill>
                <a:latin typeface="Libre Franklin"/>
                <a:ea typeface="Libre Franklin"/>
                <a:cs typeface="Libre Franklin"/>
                <a:sym typeface="Libre Franklin"/>
              </a:defRPr>
            </a:lvl7pPr>
            <a:lvl8pPr lvl="7" rtl="0" algn="r">
              <a:buNone/>
              <a:defRPr b="1" sz="1000">
                <a:solidFill>
                  <a:schemeClr val="accent3"/>
                </a:solidFill>
                <a:latin typeface="Libre Franklin"/>
                <a:ea typeface="Libre Franklin"/>
                <a:cs typeface="Libre Franklin"/>
                <a:sym typeface="Libre Franklin"/>
              </a:defRPr>
            </a:lvl8pPr>
            <a:lvl9pPr lvl="8" rtl="0" algn="r">
              <a:buNone/>
              <a:defRPr b="1" sz="1000">
                <a:solidFill>
                  <a:schemeClr val="accent3"/>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pic>
        <p:nvPicPr>
          <p:cNvPr descr="Image 9" id="11" name="Google Shape;11;p1"/>
          <p:cNvPicPr preferRelativeResize="0"/>
          <p:nvPr/>
        </p:nvPicPr>
        <p:blipFill rotWithShape="1">
          <a:blip r:embed="rId2">
            <a:alphaModFix/>
          </a:blip>
          <a:srcRect b="12181" l="-6248" r="-10" t="34485"/>
          <a:stretch/>
        </p:blipFill>
        <p:spPr>
          <a:xfrm>
            <a:off x="8045582" y="188625"/>
            <a:ext cx="653951" cy="170415"/>
          </a:xfrm>
          <a:prstGeom prst="rect">
            <a:avLst/>
          </a:prstGeom>
          <a:noFill/>
          <a:ln>
            <a:noFill/>
          </a:ln>
        </p:spPr>
      </p:pic>
      <p:cxnSp>
        <p:nvCxnSpPr>
          <p:cNvPr id="12" name="Google Shape;12;p1"/>
          <p:cNvCxnSpPr/>
          <p:nvPr/>
        </p:nvCxnSpPr>
        <p:spPr>
          <a:xfrm rot="10800000">
            <a:off x="724275" y="446400"/>
            <a:ext cx="0" cy="4560900"/>
          </a:xfrm>
          <a:prstGeom prst="straightConnector1">
            <a:avLst/>
          </a:prstGeom>
          <a:noFill/>
          <a:ln cap="flat" cmpd="sng" w="9525">
            <a:solidFill>
              <a:schemeClr val="accent1"/>
            </a:solidFill>
            <a:prstDash val="solid"/>
            <a:miter lim="8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68.png"/><Relationship Id="rId5" Type="http://schemas.openxmlformats.org/officeDocument/2006/relationships/image" Target="../media/image57.png"/><Relationship Id="rId6"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65.png"/><Relationship Id="rId5" Type="http://schemas.openxmlformats.org/officeDocument/2006/relationships/image" Target="../media/image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37.png"/></Relationships>
</file>

<file path=ppt/slides/_rels/slide29.xml.rels><?xml version="1.0" encoding="UTF-8" standalone="yes"?><Relationships xmlns="http://schemas.openxmlformats.org/package/2006/relationships"><Relationship Id="rId20" Type="http://schemas.openxmlformats.org/officeDocument/2006/relationships/image" Target="../media/image64.png"/><Relationship Id="rId11" Type="http://schemas.openxmlformats.org/officeDocument/2006/relationships/image" Target="../media/image49.jpg"/><Relationship Id="rId22" Type="http://schemas.openxmlformats.org/officeDocument/2006/relationships/image" Target="../media/image60.png"/><Relationship Id="rId10" Type="http://schemas.openxmlformats.org/officeDocument/2006/relationships/image" Target="../media/image58.jpg"/><Relationship Id="rId21" Type="http://schemas.openxmlformats.org/officeDocument/2006/relationships/image" Target="../media/image63.png"/><Relationship Id="rId13" Type="http://schemas.openxmlformats.org/officeDocument/2006/relationships/image" Target="../media/image50.jpg"/><Relationship Id="rId24" Type="http://schemas.openxmlformats.org/officeDocument/2006/relationships/image" Target="../media/image61.png"/><Relationship Id="rId12" Type="http://schemas.openxmlformats.org/officeDocument/2006/relationships/image" Target="../media/image52.jpg"/><Relationship Id="rId23"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2.png"/><Relationship Id="rId4" Type="http://schemas.openxmlformats.org/officeDocument/2006/relationships/image" Target="../media/image46.png"/><Relationship Id="rId9" Type="http://schemas.openxmlformats.org/officeDocument/2006/relationships/image" Target="../media/image48.jpg"/><Relationship Id="rId15" Type="http://schemas.openxmlformats.org/officeDocument/2006/relationships/image" Target="../media/image56.jpg"/><Relationship Id="rId14" Type="http://schemas.openxmlformats.org/officeDocument/2006/relationships/image" Target="../media/image51.jpg"/><Relationship Id="rId17" Type="http://schemas.openxmlformats.org/officeDocument/2006/relationships/image" Target="../media/image53.jpg"/><Relationship Id="rId16" Type="http://schemas.openxmlformats.org/officeDocument/2006/relationships/image" Target="../media/image54.jpg"/><Relationship Id="rId5" Type="http://schemas.openxmlformats.org/officeDocument/2006/relationships/image" Target="../media/image41.jpg"/><Relationship Id="rId19" Type="http://schemas.openxmlformats.org/officeDocument/2006/relationships/image" Target="../media/image59.jpg"/><Relationship Id="rId6" Type="http://schemas.openxmlformats.org/officeDocument/2006/relationships/image" Target="../media/image40.jpg"/><Relationship Id="rId18" Type="http://schemas.openxmlformats.org/officeDocument/2006/relationships/image" Target="../media/image55.png"/><Relationship Id="rId7" Type="http://schemas.openxmlformats.org/officeDocument/2006/relationships/image" Target="../media/image45.jpg"/><Relationship Id="rId8"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 name="Shape 42"/>
        <p:cNvGrpSpPr/>
        <p:nvPr/>
      </p:nvGrpSpPr>
      <p:grpSpPr>
        <a:xfrm>
          <a:off x="0" y="0"/>
          <a:ext cx="0" cy="0"/>
          <a:chOff x="0" y="0"/>
          <a:chExt cx="0" cy="0"/>
        </a:xfrm>
      </p:grpSpPr>
      <p:sp>
        <p:nvSpPr>
          <p:cNvPr id="43" name="Google Shape;43;p5"/>
          <p:cNvSpPr txBox="1"/>
          <p:nvPr>
            <p:ph type="title"/>
          </p:nvPr>
        </p:nvSpPr>
        <p:spPr>
          <a:xfrm>
            <a:off x="1319375" y="3350575"/>
            <a:ext cx="6516900" cy="437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US"/>
              <a:t>Provenance and workflows in AiiDA</a:t>
            </a:r>
            <a:endParaRPr/>
          </a:p>
        </p:txBody>
      </p:sp>
      <p:sp>
        <p:nvSpPr>
          <p:cNvPr id="44" name="Google Shape;44;p5"/>
          <p:cNvSpPr txBox="1"/>
          <p:nvPr>
            <p:ph idx="2" type="title"/>
          </p:nvPr>
        </p:nvSpPr>
        <p:spPr>
          <a:xfrm>
            <a:off x="1319375" y="4023325"/>
            <a:ext cx="6516900" cy="437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US"/>
              <a:t>Sebastiaan P. Huber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14"/>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solidFill>
                  <a:schemeClr val="dk1"/>
                </a:solidFill>
              </a:rPr>
              <a:t>Automated provenance: workflows</a:t>
            </a:r>
            <a:endParaRPr sz="2600">
              <a:solidFill>
                <a:schemeClr val="dk1"/>
              </a:solidFill>
            </a:endParaRPr>
          </a:p>
          <a:p>
            <a:pPr indent="0" lvl="0" marL="0" rtl="0" algn="l">
              <a:spcBef>
                <a:spcPts val="0"/>
              </a:spcBef>
              <a:spcAft>
                <a:spcPts val="0"/>
              </a:spcAft>
              <a:buNone/>
            </a:pPr>
            <a:r>
              <a:t/>
            </a:r>
            <a:endParaRPr sz="2600"/>
          </a:p>
        </p:txBody>
      </p:sp>
      <p:sp>
        <p:nvSpPr>
          <p:cNvPr id="125" name="Google Shape;125;p14"/>
          <p:cNvSpPr txBox="1"/>
          <p:nvPr>
            <p:ph idx="1" type="body"/>
          </p:nvPr>
        </p:nvSpPr>
        <p:spPr>
          <a:xfrm>
            <a:off x="904875" y="568727"/>
            <a:ext cx="7726500" cy="5601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800"/>
              <a:t>Work functions can be used to store </a:t>
            </a:r>
            <a:r>
              <a:rPr lang="en-US" sz="1800">
                <a:latin typeface="Courier New"/>
                <a:ea typeface="Courier New"/>
                <a:cs typeface="Courier New"/>
                <a:sym typeface="Courier New"/>
              </a:rPr>
              <a:t>logical</a:t>
            </a:r>
            <a:r>
              <a:rPr lang="en-US" sz="1800"/>
              <a:t> provenance</a:t>
            </a:r>
            <a:endParaRPr sz="1800"/>
          </a:p>
        </p:txBody>
      </p:sp>
      <p:sp>
        <p:nvSpPr>
          <p:cNvPr id="126" name="Google Shape;126;p14"/>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27" name="Google Shape;127;p14"/>
          <p:cNvPicPr preferRelativeResize="0"/>
          <p:nvPr/>
        </p:nvPicPr>
        <p:blipFill>
          <a:blip r:embed="rId3">
            <a:alphaModFix/>
          </a:blip>
          <a:stretch>
            <a:fillRect/>
          </a:stretch>
        </p:blipFill>
        <p:spPr>
          <a:xfrm>
            <a:off x="939775" y="1128825"/>
            <a:ext cx="4012901" cy="2021850"/>
          </a:xfrm>
          <a:prstGeom prst="rect">
            <a:avLst/>
          </a:prstGeom>
          <a:noFill/>
          <a:ln>
            <a:noFill/>
          </a:ln>
        </p:spPr>
      </p:pic>
      <p:pic>
        <p:nvPicPr>
          <p:cNvPr id="128" name="Google Shape;128;p14"/>
          <p:cNvPicPr preferRelativeResize="0"/>
          <p:nvPr/>
        </p:nvPicPr>
        <p:blipFill>
          <a:blip r:embed="rId4">
            <a:alphaModFix/>
          </a:blip>
          <a:stretch>
            <a:fillRect/>
          </a:stretch>
        </p:blipFill>
        <p:spPr>
          <a:xfrm>
            <a:off x="939775" y="3341450"/>
            <a:ext cx="4100551" cy="1640215"/>
          </a:xfrm>
          <a:prstGeom prst="rect">
            <a:avLst/>
          </a:prstGeom>
          <a:noFill/>
          <a:ln>
            <a:noFill/>
          </a:ln>
        </p:spPr>
      </p:pic>
      <p:pic>
        <p:nvPicPr>
          <p:cNvPr id="129" name="Google Shape;129;p14"/>
          <p:cNvPicPr preferRelativeResize="0"/>
          <p:nvPr/>
        </p:nvPicPr>
        <p:blipFill>
          <a:blip r:embed="rId5">
            <a:alphaModFix/>
          </a:blip>
          <a:stretch>
            <a:fillRect/>
          </a:stretch>
        </p:blipFill>
        <p:spPr>
          <a:xfrm>
            <a:off x="4952674" y="1494725"/>
            <a:ext cx="4100551" cy="1640225"/>
          </a:xfrm>
          <a:prstGeom prst="rect">
            <a:avLst/>
          </a:prstGeom>
          <a:noFill/>
          <a:ln>
            <a:noFill/>
          </a:ln>
        </p:spPr>
      </p:pic>
      <p:pic>
        <p:nvPicPr>
          <p:cNvPr id="130" name="Google Shape;130;p14"/>
          <p:cNvPicPr preferRelativeResize="0"/>
          <p:nvPr/>
        </p:nvPicPr>
        <p:blipFill>
          <a:blip r:embed="rId6">
            <a:alphaModFix/>
          </a:blip>
          <a:stretch>
            <a:fillRect/>
          </a:stretch>
        </p:blipFill>
        <p:spPr>
          <a:xfrm>
            <a:off x="5007224" y="3505525"/>
            <a:ext cx="3991451" cy="1596575"/>
          </a:xfrm>
          <a:prstGeom prst="rect">
            <a:avLst/>
          </a:prstGeom>
          <a:noFill/>
          <a:ln>
            <a:noFill/>
          </a:ln>
        </p:spPr>
      </p:pic>
      <p:sp>
        <p:nvSpPr>
          <p:cNvPr id="131" name="Google Shape;131;p14"/>
          <p:cNvSpPr txBox="1"/>
          <p:nvPr/>
        </p:nvSpPr>
        <p:spPr>
          <a:xfrm>
            <a:off x="5041675" y="1003675"/>
            <a:ext cx="3840300" cy="4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Avenir"/>
                <a:ea typeface="Avenir"/>
                <a:cs typeface="Avenir"/>
                <a:sym typeface="Avenir"/>
              </a:rPr>
              <a:t>We can look at the logical provenance to ‘hide’ the complexity</a:t>
            </a:r>
            <a:endParaRPr>
              <a:latin typeface="Avenir"/>
              <a:ea typeface="Avenir"/>
              <a:cs typeface="Avenir"/>
              <a:sym typeface="Avenir"/>
            </a:endParaRPr>
          </a:p>
        </p:txBody>
      </p:sp>
      <p:sp>
        <p:nvSpPr>
          <p:cNvPr id="132" name="Google Shape;132;p14"/>
          <p:cNvSpPr txBox="1"/>
          <p:nvPr/>
        </p:nvSpPr>
        <p:spPr>
          <a:xfrm>
            <a:off x="5073775" y="3105825"/>
            <a:ext cx="3776100" cy="56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Avenir"/>
                <a:ea typeface="Avenir"/>
                <a:cs typeface="Avenir"/>
                <a:sym typeface="Avenir"/>
              </a:rPr>
              <a:t>Or ignore it to retrieve the original data provenance</a:t>
            </a:r>
            <a:endParaRPr>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15"/>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solidFill>
                  <a:schemeClr val="dk1"/>
                </a:solidFill>
              </a:rPr>
              <a:t>Automated provenance: workflows</a:t>
            </a:r>
            <a:endParaRPr sz="2600">
              <a:solidFill>
                <a:schemeClr val="dk1"/>
              </a:solidFill>
            </a:endParaRPr>
          </a:p>
          <a:p>
            <a:pPr indent="0" lvl="0" marL="0" rtl="0" algn="l">
              <a:spcBef>
                <a:spcPts val="0"/>
              </a:spcBef>
              <a:spcAft>
                <a:spcPts val="0"/>
              </a:spcAft>
              <a:buNone/>
            </a:pPr>
            <a:r>
              <a:t/>
            </a:r>
            <a:endParaRPr sz="2600"/>
          </a:p>
        </p:txBody>
      </p:sp>
      <p:sp>
        <p:nvSpPr>
          <p:cNvPr id="138" name="Google Shape;138;p15"/>
          <p:cNvSpPr txBox="1"/>
          <p:nvPr>
            <p:ph idx="1" type="body"/>
          </p:nvPr>
        </p:nvSpPr>
        <p:spPr>
          <a:xfrm>
            <a:off x="904875" y="568728"/>
            <a:ext cx="7726500" cy="42027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800"/>
              <a:t>Work chains achieve the same but save progress in between steps</a:t>
            </a:r>
            <a:endParaRPr sz="1800"/>
          </a:p>
        </p:txBody>
      </p:sp>
      <p:sp>
        <p:nvSpPr>
          <p:cNvPr id="139" name="Google Shape;139;p15"/>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0" name="Google Shape;140;p15"/>
          <p:cNvPicPr preferRelativeResize="0"/>
          <p:nvPr/>
        </p:nvPicPr>
        <p:blipFill>
          <a:blip r:embed="rId3">
            <a:alphaModFix/>
          </a:blip>
          <a:stretch>
            <a:fillRect/>
          </a:stretch>
        </p:blipFill>
        <p:spPr>
          <a:xfrm>
            <a:off x="904875" y="1042348"/>
            <a:ext cx="4066374" cy="3729075"/>
          </a:xfrm>
          <a:prstGeom prst="rect">
            <a:avLst/>
          </a:prstGeom>
          <a:noFill/>
          <a:ln>
            <a:noFill/>
          </a:ln>
        </p:spPr>
      </p:pic>
      <p:pic>
        <p:nvPicPr>
          <p:cNvPr id="141" name="Google Shape;141;p15"/>
          <p:cNvPicPr preferRelativeResize="0"/>
          <p:nvPr/>
        </p:nvPicPr>
        <p:blipFill>
          <a:blip r:embed="rId4">
            <a:alphaModFix/>
          </a:blip>
          <a:stretch>
            <a:fillRect/>
          </a:stretch>
        </p:blipFill>
        <p:spPr>
          <a:xfrm>
            <a:off x="4991343" y="1120575"/>
            <a:ext cx="4026350" cy="1610550"/>
          </a:xfrm>
          <a:prstGeom prst="rect">
            <a:avLst/>
          </a:prstGeom>
          <a:noFill/>
          <a:ln>
            <a:noFill/>
          </a:ln>
        </p:spPr>
      </p:pic>
      <p:pic>
        <p:nvPicPr>
          <p:cNvPr id="142" name="Google Shape;142;p15"/>
          <p:cNvPicPr preferRelativeResize="0"/>
          <p:nvPr/>
        </p:nvPicPr>
        <p:blipFill>
          <a:blip r:embed="rId5">
            <a:alphaModFix/>
          </a:blip>
          <a:stretch>
            <a:fillRect/>
          </a:stretch>
        </p:blipFill>
        <p:spPr>
          <a:xfrm>
            <a:off x="4991350" y="3362425"/>
            <a:ext cx="4026324" cy="1610550"/>
          </a:xfrm>
          <a:prstGeom prst="rect">
            <a:avLst/>
          </a:prstGeom>
          <a:noFill/>
          <a:ln>
            <a:noFill/>
          </a:ln>
        </p:spPr>
      </p:pic>
      <p:sp>
        <p:nvSpPr>
          <p:cNvPr id="143" name="Google Shape;143;p15"/>
          <p:cNvSpPr txBox="1"/>
          <p:nvPr/>
        </p:nvSpPr>
        <p:spPr>
          <a:xfrm>
            <a:off x="5123125" y="2749200"/>
            <a:ext cx="40032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Avenir"/>
                <a:ea typeface="Avenir"/>
                <a:cs typeface="Avenir"/>
                <a:sym typeface="Avenir"/>
              </a:rPr>
              <a:t>Only difference with work function solution is node type</a:t>
            </a:r>
            <a:endParaRPr>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16"/>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solidFill>
                  <a:schemeClr val="dk1"/>
                </a:solidFill>
              </a:rPr>
              <a:t>Automated provenance: workflows</a:t>
            </a:r>
            <a:endParaRPr sz="2600">
              <a:solidFill>
                <a:schemeClr val="dk1"/>
              </a:solidFill>
            </a:endParaRPr>
          </a:p>
          <a:p>
            <a:pPr indent="0" lvl="0" marL="0" rtl="0" algn="l">
              <a:spcBef>
                <a:spcPts val="0"/>
              </a:spcBef>
              <a:spcAft>
                <a:spcPts val="0"/>
              </a:spcAft>
              <a:buNone/>
            </a:pPr>
            <a:r>
              <a:t/>
            </a:r>
            <a:endParaRPr sz="2600">
              <a:solidFill>
                <a:schemeClr val="dk1"/>
              </a:solidFill>
            </a:endParaRPr>
          </a:p>
          <a:p>
            <a:pPr indent="0" lvl="0" marL="0" rtl="0" algn="l">
              <a:spcBef>
                <a:spcPts val="0"/>
              </a:spcBef>
              <a:spcAft>
                <a:spcPts val="0"/>
              </a:spcAft>
              <a:buNone/>
            </a:pPr>
            <a:r>
              <a:t/>
            </a:r>
            <a:endParaRPr sz="2600"/>
          </a:p>
        </p:txBody>
      </p:sp>
      <p:sp>
        <p:nvSpPr>
          <p:cNvPr id="149" name="Google Shape;149;p16"/>
          <p:cNvSpPr txBox="1"/>
          <p:nvPr>
            <p:ph idx="1" type="body"/>
          </p:nvPr>
        </p:nvSpPr>
        <p:spPr>
          <a:xfrm>
            <a:off x="904875" y="568728"/>
            <a:ext cx="7726500" cy="4202700"/>
          </a:xfrm>
          <a:prstGeom prst="rect">
            <a:avLst/>
          </a:prstGeom>
        </p:spPr>
        <p:txBody>
          <a:bodyPr anchorCtr="0" anchor="t" bIns="45700" lIns="45700" spcFirstLastPara="1" rIns="45700" wrap="square" tIns="45700">
            <a:noAutofit/>
          </a:bodyPr>
          <a:lstStyle/>
          <a:p>
            <a:pPr indent="0" lvl="0" marL="0" rtl="0" algn="l">
              <a:lnSpc>
                <a:spcPct val="150000"/>
              </a:lnSpc>
              <a:spcBef>
                <a:spcPts val="700"/>
              </a:spcBef>
              <a:spcAft>
                <a:spcPts val="0"/>
              </a:spcAft>
              <a:buNone/>
            </a:pPr>
            <a:r>
              <a:rPr lang="en-US" sz="1800"/>
              <a:t>Work chains provide many advantages over work functions:</a:t>
            </a:r>
            <a:endParaRPr sz="1800"/>
          </a:p>
          <a:p>
            <a:pPr indent="-342900" lvl="0" marL="457200" rtl="0" algn="l">
              <a:lnSpc>
                <a:spcPct val="150000"/>
              </a:lnSpc>
              <a:spcBef>
                <a:spcPts val="700"/>
              </a:spcBef>
              <a:spcAft>
                <a:spcPts val="0"/>
              </a:spcAft>
              <a:buSzPts val="1800"/>
              <a:buChar char="▪"/>
            </a:pPr>
            <a:r>
              <a:rPr lang="en-US" sz="1800"/>
              <a:t>Many can be run in parallel by submitting to the daemon</a:t>
            </a:r>
            <a:endParaRPr sz="1800"/>
          </a:p>
          <a:p>
            <a:pPr indent="-342900" lvl="0" marL="457200" rtl="0" algn="l">
              <a:lnSpc>
                <a:spcPct val="150000"/>
              </a:lnSpc>
              <a:spcBef>
                <a:spcPts val="0"/>
              </a:spcBef>
              <a:spcAft>
                <a:spcPts val="0"/>
              </a:spcAft>
              <a:buSzPts val="1800"/>
              <a:buChar char="▪"/>
            </a:pPr>
            <a:r>
              <a:rPr lang="en-US" sz="1800"/>
              <a:t>Progress is saved between steps in checkpoints</a:t>
            </a:r>
            <a:endParaRPr sz="1800"/>
          </a:p>
          <a:p>
            <a:pPr indent="-342900" lvl="0" marL="457200" rtl="0" algn="l">
              <a:lnSpc>
                <a:spcPct val="150000"/>
              </a:lnSpc>
              <a:spcBef>
                <a:spcPts val="0"/>
              </a:spcBef>
              <a:spcAft>
                <a:spcPts val="0"/>
              </a:spcAft>
              <a:buSzPts val="1800"/>
              <a:buChar char="▪"/>
            </a:pPr>
            <a:r>
              <a:rPr lang="en-US" sz="1800"/>
              <a:t>Process specification gives succinct but clear summary</a:t>
            </a:r>
            <a:endParaRPr sz="1800"/>
          </a:p>
          <a:p>
            <a:pPr indent="-342900" lvl="0" marL="457200" rtl="0" algn="l">
              <a:lnSpc>
                <a:spcPct val="150000"/>
              </a:lnSpc>
              <a:spcBef>
                <a:spcPts val="0"/>
              </a:spcBef>
              <a:spcAft>
                <a:spcPts val="0"/>
              </a:spcAft>
              <a:buSzPts val="1800"/>
              <a:buChar char="▪"/>
            </a:pPr>
            <a:r>
              <a:rPr lang="en-US" sz="1800"/>
              <a:t>Captures the scientific knowledge and can be re-run</a:t>
            </a:r>
            <a:endParaRPr sz="1800"/>
          </a:p>
          <a:p>
            <a:pPr indent="-342900" lvl="0" marL="457200" rtl="0" algn="l">
              <a:lnSpc>
                <a:spcPct val="150000"/>
              </a:lnSpc>
              <a:spcBef>
                <a:spcPts val="0"/>
              </a:spcBef>
              <a:spcAft>
                <a:spcPts val="0"/>
              </a:spcAft>
              <a:buSzPts val="1800"/>
              <a:buChar char="▪"/>
            </a:pPr>
            <a:r>
              <a:rPr lang="en-US" sz="1800"/>
              <a:t>Can be re-used as building block in more complex workflows</a:t>
            </a:r>
            <a:endParaRPr sz="1800"/>
          </a:p>
        </p:txBody>
      </p:sp>
      <p:sp>
        <p:nvSpPr>
          <p:cNvPr id="150" name="Google Shape;150;p16"/>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17"/>
          <p:cNvSpPr txBox="1"/>
          <p:nvPr>
            <p:ph type="title"/>
          </p:nvPr>
        </p:nvSpPr>
        <p:spPr>
          <a:xfrm>
            <a:off x="904875" y="131025"/>
            <a:ext cx="70257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t>Automated provenance: losing provenance</a:t>
            </a:r>
            <a:endParaRPr sz="2600"/>
          </a:p>
        </p:txBody>
      </p:sp>
      <p:sp>
        <p:nvSpPr>
          <p:cNvPr id="156" name="Google Shape;156;p17"/>
          <p:cNvSpPr txBox="1"/>
          <p:nvPr>
            <p:ph idx="1" type="body"/>
          </p:nvPr>
        </p:nvSpPr>
        <p:spPr>
          <a:xfrm>
            <a:off x="904875" y="568728"/>
            <a:ext cx="7726500" cy="42027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800"/>
              <a:t>Workflows cannot </a:t>
            </a:r>
            <a:r>
              <a:rPr i="1" lang="en-US" sz="1800"/>
              <a:t>create</a:t>
            </a:r>
            <a:r>
              <a:rPr lang="en-US" sz="1800"/>
              <a:t> new data.</a:t>
            </a:r>
            <a:endParaRPr sz="1800"/>
          </a:p>
          <a:p>
            <a:pPr indent="0" lvl="0" marL="0" rtl="0" algn="l">
              <a:spcBef>
                <a:spcPts val="700"/>
              </a:spcBef>
              <a:spcAft>
                <a:spcPts val="0"/>
              </a:spcAft>
              <a:buNone/>
            </a:pPr>
            <a:r>
              <a:rPr lang="en-US" sz="1800"/>
              <a:t>Doing so anyway, will cause loss of provenance</a:t>
            </a:r>
            <a:endParaRPr sz="1800"/>
          </a:p>
          <a:p>
            <a:pPr indent="0" lvl="0" marL="0" rtl="0" algn="l">
              <a:spcBef>
                <a:spcPts val="700"/>
              </a:spcBef>
              <a:spcAft>
                <a:spcPts val="0"/>
              </a:spcAft>
              <a:buNone/>
            </a:pPr>
            <a:r>
              <a:rPr lang="en-US" sz="1800"/>
              <a:t>Take first example: add two numbers and multiply with third...</a:t>
            </a:r>
            <a:endParaRPr sz="1800"/>
          </a:p>
          <a:p>
            <a:pPr indent="0" lvl="0" marL="0" rtl="0" algn="l">
              <a:spcBef>
                <a:spcPts val="700"/>
              </a:spcBef>
              <a:spcAft>
                <a:spcPts val="0"/>
              </a:spcAft>
              <a:buNone/>
            </a:pPr>
            <a:r>
              <a:rPr lang="en-US" sz="1800"/>
              <a:t>... but now compute the product inside the work function</a:t>
            </a:r>
            <a:endParaRPr sz="1800"/>
          </a:p>
        </p:txBody>
      </p:sp>
      <p:sp>
        <p:nvSpPr>
          <p:cNvPr id="157" name="Google Shape;157;p17"/>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58" name="Google Shape;158;p17"/>
          <p:cNvPicPr preferRelativeResize="0"/>
          <p:nvPr/>
        </p:nvPicPr>
        <p:blipFill>
          <a:blip r:embed="rId3">
            <a:alphaModFix/>
          </a:blip>
          <a:stretch>
            <a:fillRect/>
          </a:stretch>
        </p:blipFill>
        <p:spPr>
          <a:xfrm>
            <a:off x="962950" y="2178238"/>
            <a:ext cx="6324600" cy="2486025"/>
          </a:xfrm>
          <a:prstGeom prst="rect">
            <a:avLst/>
          </a:prstGeom>
          <a:noFill/>
          <a:ln>
            <a:noFill/>
          </a:ln>
        </p:spPr>
      </p:pic>
      <p:pic>
        <p:nvPicPr>
          <p:cNvPr id="159" name="Google Shape;159;p17"/>
          <p:cNvPicPr preferRelativeResize="0"/>
          <p:nvPr/>
        </p:nvPicPr>
        <p:blipFill>
          <a:blip r:embed="rId4">
            <a:alphaModFix/>
          </a:blip>
          <a:stretch>
            <a:fillRect/>
          </a:stretch>
        </p:blipFill>
        <p:spPr>
          <a:xfrm>
            <a:off x="1065302" y="2178250"/>
            <a:ext cx="6356675" cy="2542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000"/>
                                          </p:stCondLst>
                                        </p:cTn>
                                        <p:tgtEl>
                                          <p:spTgt spid="15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18"/>
          <p:cNvSpPr txBox="1"/>
          <p:nvPr>
            <p:ph type="title"/>
          </p:nvPr>
        </p:nvSpPr>
        <p:spPr>
          <a:xfrm>
            <a:off x="904875" y="131025"/>
            <a:ext cx="70983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300">
                <a:solidFill>
                  <a:schemeClr val="dk1"/>
                </a:solidFill>
              </a:rPr>
              <a:t>Why a difference between calculations and workflows</a:t>
            </a:r>
            <a:endParaRPr sz="2300"/>
          </a:p>
        </p:txBody>
      </p:sp>
      <p:sp>
        <p:nvSpPr>
          <p:cNvPr id="165" name="Google Shape;165;p18"/>
          <p:cNvSpPr txBox="1"/>
          <p:nvPr>
            <p:ph idx="1" type="body"/>
          </p:nvPr>
        </p:nvSpPr>
        <p:spPr>
          <a:xfrm>
            <a:off x="904875" y="568728"/>
            <a:ext cx="7726500" cy="42027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800"/>
              <a:t>Since workflows can return, they can also return their inputs</a:t>
            </a:r>
            <a:endParaRPr sz="1800"/>
          </a:p>
        </p:txBody>
      </p:sp>
      <p:sp>
        <p:nvSpPr>
          <p:cNvPr id="166" name="Google Shape;166;p18"/>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67" name="Google Shape;167;p18"/>
          <p:cNvPicPr preferRelativeResize="0"/>
          <p:nvPr/>
        </p:nvPicPr>
        <p:blipFill>
          <a:blip r:embed="rId3">
            <a:alphaModFix/>
          </a:blip>
          <a:stretch>
            <a:fillRect/>
          </a:stretch>
        </p:blipFill>
        <p:spPr>
          <a:xfrm>
            <a:off x="948525" y="1116650"/>
            <a:ext cx="4808825" cy="1189275"/>
          </a:xfrm>
          <a:prstGeom prst="rect">
            <a:avLst/>
          </a:prstGeom>
          <a:noFill/>
          <a:ln>
            <a:noFill/>
          </a:ln>
        </p:spPr>
      </p:pic>
      <p:pic>
        <p:nvPicPr>
          <p:cNvPr id="168" name="Google Shape;168;p18"/>
          <p:cNvPicPr preferRelativeResize="0"/>
          <p:nvPr/>
        </p:nvPicPr>
        <p:blipFill>
          <a:blip r:embed="rId4">
            <a:alphaModFix/>
          </a:blip>
          <a:stretch>
            <a:fillRect/>
          </a:stretch>
        </p:blipFill>
        <p:spPr>
          <a:xfrm>
            <a:off x="5169675" y="890825"/>
            <a:ext cx="4099101" cy="1639625"/>
          </a:xfrm>
          <a:prstGeom prst="rect">
            <a:avLst/>
          </a:prstGeom>
          <a:noFill/>
          <a:ln>
            <a:noFill/>
          </a:ln>
        </p:spPr>
      </p:pic>
      <p:sp>
        <p:nvSpPr>
          <p:cNvPr id="169" name="Google Shape;169;p18"/>
          <p:cNvSpPr txBox="1"/>
          <p:nvPr/>
        </p:nvSpPr>
        <p:spPr>
          <a:xfrm>
            <a:off x="5012575" y="2488863"/>
            <a:ext cx="4081500" cy="9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Avenir"/>
                <a:ea typeface="Avenir"/>
                <a:cs typeface="Avenir"/>
                <a:sym typeface="Avenir"/>
              </a:rPr>
              <a:t>This breaks the acyclity and therefore the DAG</a:t>
            </a:r>
            <a:endParaRPr>
              <a:latin typeface="Avenir"/>
              <a:ea typeface="Avenir"/>
              <a:cs typeface="Avenir"/>
              <a:sym typeface="Avenir"/>
            </a:endParaRPr>
          </a:p>
        </p:txBody>
      </p:sp>
      <p:sp>
        <p:nvSpPr>
          <p:cNvPr id="170" name="Google Shape;170;p18"/>
          <p:cNvSpPr txBox="1"/>
          <p:nvPr/>
        </p:nvSpPr>
        <p:spPr>
          <a:xfrm>
            <a:off x="1189875" y="2999400"/>
            <a:ext cx="7279200" cy="83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100">
                <a:latin typeface="Avenir"/>
                <a:ea typeface="Avenir"/>
                <a:cs typeface="Avenir"/>
                <a:sym typeface="Avenir"/>
              </a:rPr>
              <a:t>Two clearly distinct types of processes</a:t>
            </a:r>
            <a:endParaRPr sz="2100">
              <a:latin typeface="Avenir"/>
              <a:ea typeface="Avenir"/>
              <a:cs typeface="Avenir"/>
              <a:sym typeface="Avenir"/>
            </a:endParaRPr>
          </a:p>
        </p:txBody>
      </p:sp>
      <p:sp>
        <p:nvSpPr>
          <p:cNvPr id="171" name="Google Shape;171;p18"/>
          <p:cNvSpPr txBox="1"/>
          <p:nvPr/>
        </p:nvSpPr>
        <p:spPr>
          <a:xfrm>
            <a:off x="1557625" y="3652200"/>
            <a:ext cx="2061600" cy="81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900">
                <a:latin typeface="Avenir"/>
                <a:ea typeface="Avenir"/>
                <a:cs typeface="Avenir"/>
                <a:sym typeface="Avenir"/>
              </a:rPr>
              <a:t>CALCULATIONS</a:t>
            </a:r>
            <a:endParaRPr sz="1900">
              <a:latin typeface="Avenir"/>
              <a:ea typeface="Avenir"/>
              <a:cs typeface="Avenir"/>
              <a:sym typeface="Avenir"/>
            </a:endParaRPr>
          </a:p>
        </p:txBody>
      </p:sp>
      <p:sp>
        <p:nvSpPr>
          <p:cNvPr id="172" name="Google Shape;172;p18"/>
          <p:cNvSpPr txBox="1"/>
          <p:nvPr/>
        </p:nvSpPr>
        <p:spPr>
          <a:xfrm>
            <a:off x="5713100" y="3652200"/>
            <a:ext cx="2061600" cy="81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900">
                <a:latin typeface="Avenir"/>
                <a:ea typeface="Avenir"/>
                <a:cs typeface="Avenir"/>
                <a:sym typeface="Avenir"/>
              </a:rPr>
              <a:t>WORKFLOWS</a:t>
            </a:r>
            <a:endParaRPr sz="1900">
              <a:latin typeface="Avenir"/>
              <a:ea typeface="Avenir"/>
              <a:cs typeface="Avenir"/>
              <a:sym typeface="Avenir"/>
            </a:endParaRPr>
          </a:p>
        </p:txBody>
      </p:sp>
      <p:sp>
        <p:nvSpPr>
          <p:cNvPr id="173" name="Google Shape;173;p18"/>
          <p:cNvSpPr txBox="1"/>
          <p:nvPr/>
        </p:nvSpPr>
        <p:spPr>
          <a:xfrm>
            <a:off x="1252825" y="4075175"/>
            <a:ext cx="2671200" cy="81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900">
                <a:latin typeface="Avenir"/>
                <a:ea typeface="Avenir"/>
                <a:cs typeface="Avenir"/>
                <a:sym typeface="Avenir"/>
              </a:rPr>
              <a:t>Can </a:t>
            </a:r>
            <a:r>
              <a:rPr i="1" lang="en-US" sz="1900">
                <a:latin typeface="Avenir"/>
                <a:ea typeface="Avenir"/>
                <a:cs typeface="Avenir"/>
                <a:sym typeface="Avenir"/>
              </a:rPr>
              <a:t>create</a:t>
            </a:r>
            <a:r>
              <a:rPr lang="en-US" sz="1900">
                <a:latin typeface="Avenir"/>
                <a:ea typeface="Avenir"/>
                <a:cs typeface="Avenir"/>
                <a:sym typeface="Avenir"/>
              </a:rPr>
              <a:t> new data</a:t>
            </a:r>
            <a:endParaRPr sz="1900">
              <a:latin typeface="Avenir"/>
              <a:ea typeface="Avenir"/>
              <a:cs typeface="Avenir"/>
              <a:sym typeface="Avenir"/>
            </a:endParaRPr>
          </a:p>
        </p:txBody>
      </p:sp>
      <p:sp>
        <p:nvSpPr>
          <p:cNvPr id="174" name="Google Shape;174;p18"/>
          <p:cNvSpPr txBox="1"/>
          <p:nvPr/>
        </p:nvSpPr>
        <p:spPr>
          <a:xfrm>
            <a:off x="5012575" y="4075175"/>
            <a:ext cx="3426900" cy="81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900">
                <a:latin typeface="Avenir"/>
                <a:ea typeface="Avenir"/>
                <a:cs typeface="Avenir"/>
                <a:sym typeface="Avenir"/>
              </a:rPr>
              <a:t>Can </a:t>
            </a:r>
            <a:r>
              <a:rPr i="1" lang="en-US" sz="1900">
                <a:latin typeface="Avenir"/>
                <a:ea typeface="Avenir"/>
                <a:cs typeface="Avenir"/>
                <a:sym typeface="Avenir"/>
              </a:rPr>
              <a:t>call </a:t>
            </a:r>
            <a:r>
              <a:rPr lang="en-US" sz="1900">
                <a:latin typeface="Avenir"/>
                <a:ea typeface="Avenir"/>
                <a:cs typeface="Avenir"/>
                <a:sym typeface="Avenir"/>
              </a:rPr>
              <a:t>other processes</a:t>
            </a:r>
            <a:endParaRPr sz="1900">
              <a:latin typeface="Avenir"/>
              <a:ea typeface="Avenir"/>
              <a:cs typeface="Avenir"/>
              <a:sym typeface="Avenir"/>
            </a:endParaRPr>
          </a:p>
          <a:p>
            <a:pPr indent="0" lvl="0" marL="0" rtl="0" algn="ctr">
              <a:spcBef>
                <a:spcPts val="0"/>
              </a:spcBef>
              <a:spcAft>
                <a:spcPts val="0"/>
              </a:spcAft>
              <a:buNone/>
            </a:pPr>
            <a:r>
              <a:rPr lang="en-US" sz="1900">
                <a:latin typeface="Avenir"/>
                <a:ea typeface="Avenir"/>
                <a:cs typeface="Avenir"/>
                <a:sym typeface="Avenir"/>
              </a:rPr>
              <a:t>Can </a:t>
            </a:r>
            <a:r>
              <a:rPr i="1" lang="en-US" sz="1900">
                <a:latin typeface="Avenir"/>
                <a:ea typeface="Avenir"/>
                <a:cs typeface="Avenir"/>
                <a:sym typeface="Avenir"/>
              </a:rPr>
              <a:t>return</a:t>
            </a:r>
            <a:r>
              <a:rPr lang="en-US" sz="1900">
                <a:latin typeface="Avenir"/>
                <a:ea typeface="Avenir"/>
                <a:cs typeface="Avenir"/>
                <a:sym typeface="Avenir"/>
              </a:rPr>
              <a:t> existing data</a:t>
            </a:r>
            <a:endParaRPr sz="1900">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19"/>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solidFill>
                  <a:schemeClr val="dk1"/>
                </a:solidFill>
              </a:rPr>
              <a:t>Provenance design: an overview</a:t>
            </a:r>
            <a:endParaRPr sz="2600"/>
          </a:p>
        </p:txBody>
      </p:sp>
      <p:sp>
        <p:nvSpPr>
          <p:cNvPr id="180" name="Google Shape;180;p19"/>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81" name="Google Shape;181;p19"/>
          <p:cNvPicPr preferRelativeResize="0"/>
          <p:nvPr/>
        </p:nvPicPr>
        <p:blipFill rotWithShape="1">
          <a:blip r:embed="rId3">
            <a:alphaModFix/>
          </a:blip>
          <a:srcRect b="0" l="39206" r="0" t="21463"/>
          <a:stretch/>
        </p:blipFill>
        <p:spPr>
          <a:xfrm>
            <a:off x="801675" y="1971350"/>
            <a:ext cx="7466511" cy="2891924"/>
          </a:xfrm>
          <a:prstGeom prst="rect">
            <a:avLst/>
          </a:prstGeom>
          <a:noFill/>
          <a:ln>
            <a:noFill/>
          </a:ln>
        </p:spPr>
      </p:pic>
      <p:grpSp>
        <p:nvGrpSpPr>
          <p:cNvPr id="182" name="Google Shape;182;p19"/>
          <p:cNvGrpSpPr/>
          <p:nvPr/>
        </p:nvGrpSpPr>
        <p:grpSpPr>
          <a:xfrm>
            <a:off x="5396402" y="670714"/>
            <a:ext cx="3523773" cy="2135735"/>
            <a:chOff x="4243800" y="2108525"/>
            <a:chExt cx="3067351" cy="1859101"/>
          </a:xfrm>
        </p:grpSpPr>
        <p:pic>
          <p:nvPicPr>
            <p:cNvPr id="183" name="Google Shape;183;p19"/>
            <p:cNvPicPr preferRelativeResize="0"/>
            <p:nvPr/>
          </p:nvPicPr>
          <p:blipFill rotWithShape="1">
            <a:blip r:embed="rId3">
              <a:alphaModFix/>
            </a:blip>
            <a:srcRect b="32101" l="0" r="61151" t="21462"/>
            <a:stretch/>
          </p:blipFill>
          <p:spPr>
            <a:xfrm>
              <a:off x="4243800" y="2108525"/>
              <a:ext cx="3067351" cy="1099251"/>
            </a:xfrm>
            <a:prstGeom prst="rect">
              <a:avLst/>
            </a:prstGeom>
            <a:noFill/>
            <a:ln>
              <a:noFill/>
            </a:ln>
          </p:spPr>
        </p:pic>
        <p:pic>
          <p:nvPicPr>
            <p:cNvPr id="184" name="Google Shape;184;p19"/>
            <p:cNvPicPr preferRelativeResize="0"/>
            <p:nvPr/>
          </p:nvPicPr>
          <p:blipFill rotWithShape="1">
            <a:blip r:embed="rId3">
              <a:alphaModFix/>
            </a:blip>
            <a:srcRect b="0" l="0" r="85102" t="67900"/>
            <a:stretch/>
          </p:blipFill>
          <p:spPr>
            <a:xfrm>
              <a:off x="5578529" y="3207775"/>
              <a:ext cx="1176224" cy="759851"/>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0"/>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solidFill>
                  <a:schemeClr val="dk1"/>
                </a:solidFill>
              </a:rPr>
              <a:t>Provenance design: an overview</a:t>
            </a:r>
            <a:endParaRPr sz="2600"/>
          </a:p>
        </p:txBody>
      </p:sp>
      <p:sp>
        <p:nvSpPr>
          <p:cNvPr id="190" name="Google Shape;190;p20"/>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91" name="Google Shape;191;p20"/>
          <p:cNvPicPr preferRelativeResize="0"/>
          <p:nvPr/>
        </p:nvPicPr>
        <p:blipFill>
          <a:blip r:embed="rId3">
            <a:alphaModFix/>
          </a:blip>
          <a:stretch>
            <a:fillRect/>
          </a:stretch>
        </p:blipFill>
        <p:spPr>
          <a:xfrm>
            <a:off x="762050" y="590200"/>
            <a:ext cx="8229500" cy="2467400"/>
          </a:xfrm>
          <a:prstGeom prst="rect">
            <a:avLst/>
          </a:prstGeom>
          <a:noFill/>
          <a:ln>
            <a:noFill/>
          </a:ln>
        </p:spPr>
      </p:pic>
      <p:pic>
        <p:nvPicPr>
          <p:cNvPr id="192" name="Google Shape;192;p20"/>
          <p:cNvPicPr preferRelativeResize="0"/>
          <p:nvPr/>
        </p:nvPicPr>
        <p:blipFill>
          <a:blip r:embed="rId4">
            <a:alphaModFix/>
          </a:blip>
          <a:stretch>
            <a:fillRect/>
          </a:stretch>
        </p:blipFill>
        <p:spPr>
          <a:xfrm>
            <a:off x="1041638" y="3332851"/>
            <a:ext cx="7670325" cy="1535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1"/>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solidFill>
                  <a:schemeClr val="dk1"/>
                </a:solidFill>
              </a:rPr>
              <a:t>Processes and nodes</a:t>
            </a:r>
            <a:endParaRPr sz="2600"/>
          </a:p>
        </p:txBody>
      </p:sp>
      <p:sp>
        <p:nvSpPr>
          <p:cNvPr id="198" name="Google Shape;198;p21"/>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99" name="Google Shape;199;p21"/>
          <p:cNvPicPr preferRelativeResize="0"/>
          <p:nvPr/>
        </p:nvPicPr>
        <p:blipFill>
          <a:blip r:embed="rId3">
            <a:alphaModFix/>
          </a:blip>
          <a:stretch>
            <a:fillRect/>
          </a:stretch>
        </p:blipFill>
        <p:spPr>
          <a:xfrm>
            <a:off x="943700" y="1218625"/>
            <a:ext cx="7891576" cy="3184901"/>
          </a:xfrm>
          <a:prstGeom prst="rect">
            <a:avLst/>
          </a:prstGeom>
          <a:noFill/>
          <a:ln>
            <a:noFill/>
          </a:ln>
        </p:spPr>
      </p:pic>
      <p:sp>
        <p:nvSpPr>
          <p:cNvPr id="200" name="Google Shape;200;p21"/>
          <p:cNvSpPr txBox="1"/>
          <p:nvPr/>
        </p:nvSpPr>
        <p:spPr>
          <a:xfrm>
            <a:off x="888900" y="654575"/>
            <a:ext cx="7366200" cy="5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Avenir"/>
                <a:ea typeface="Avenir"/>
                <a:cs typeface="Avenir"/>
                <a:sym typeface="Avenir"/>
              </a:rPr>
              <a:t>The engine runs </a:t>
            </a:r>
            <a:r>
              <a:rPr i="1" lang="en-US">
                <a:latin typeface="Avenir"/>
                <a:ea typeface="Avenir"/>
                <a:cs typeface="Avenir"/>
                <a:sym typeface="Avenir"/>
              </a:rPr>
              <a:t>processes</a:t>
            </a:r>
            <a:r>
              <a:rPr lang="en-US">
                <a:latin typeface="Avenir"/>
                <a:ea typeface="Avenir"/>
                <a:cs typeface="Avenir"/>
                <a:sym typeface="Avenir"/>
              </a:rPr>
              <a:t> and stores a corresponding </a:t>
            </a:r>
            <a:r>
              <a:rPr i="1" lang="en-US">
                <a:latin typeface="Avenir"/>
                <a:ea typeface="Avenir"/>
                <a:cs typeface="Avenir"/>
                <a:sym typeface="Avenir"/>
              </a:rPr>
              <a:t>node</a:t>
            </a:r>
            <a:r>
              <a:rPr lang="en-US">
                <a:latin typeface="Avenir"/>
                <a:ea typeface="Avenir"/>
                <a:cs typeface="Avenir"/>
                <a:sym typeface="Avenir"/>
              </a:rPr>
              <a:t> in the database</a:t>
            </a:r>
            <a:endParaRPr>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22"/>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solidFill>
                  <a:schemeClr val="dk1"/>
                </a:solidFill>
              </a:rPr>
              <a:t>Launching processes</a:t>
            </a:r>
            <a:endParaRPr sz="2600"/>
          </a:p>
        </p:txBody>
      </p:sp>
      <p:sp>
        <p:nvSpPr>
          <p:cNvPr id="206" name="Google Shape;206;p22"/>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07" name="Google Shape;207;p22"/>
          <p:cNvSpPr txBox="1"/>
          <p:nvPr/>
        </p:nvSpPr>
        <p:spPr>
          <a:xfrm>
            <a:off x="936775" y="552750"/>
            <a:ext cx="76977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Avenir"/>
                <a:ea typeface="Avenir"/>
                <a:cs typeface="Avenir"/>
                <a:sym typeface="Avenir"/>
              </a:rPr>
              <a:t>Four processes launchers with identical interface</a:t>
            </a:r>
            <a:endParaRPr>
              <a:latin typeface="Avenir"/>
              <a:ea typeface="Avenir"/>
              <a:cs typeface="Avenir"/>
              <a:sym typeface="Avenir"/>
            </a:endParaRPr>
          </a:p>
        </p:txBody>
      </p:sp>
      <p:sp>
        <p:nvSpPr>
          <p:cNvPr id="208" name="Google Shape;208;p22"/>
          <p:cNvSpPr txBox="1"/>
          <p:nvPr/>
        </p:nvSpPr>
        <p:spPr>
          <a:xfrm>
            <a:off x="945500" y="950750"/>
            <a:ext cx="5181300" cy="10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ourier New"/>
                <a:ea typeface="Courier New"/>
                <a:cs typeface="Courier New"/>
                <a:sym typeface="Courier New"/>
              </a:rPr>
              <a:t>run            </a:t>
            </a:r>
            <a:r>
              <a:rPr lang="en-US">
                <a:latin typeface="Avenir"/>
                <a:ea typeface="Avenir"/>
                <a:cs typeface="Avenir"/>
                <a:sym typeface="Avenir"/>
              </a:rPr>
              <a:t>Run blockingly and return result</a:t>
            </a:r>
            <a:endParaRPr>
              <a:latin typeface="Avenir"/>
              <a:ea typeface="Avenir"/>
              <a:cs typeface="Avenir"/>
              <a:sym typeface="Avenir"/>
            </a:endParaRPr>
          </a:p>
          <a:p>
            <a:pPr indent="0" lvl="0" marL="0" rtl="0" algn="l">
              <a:spcBef>
                <a:spcPts val="0"/>
              </a:spcBef>
              <a:spcAft>
                <a:spcPts val="0"/>
              </a:spcAft>
              <a:buNone/>
            </a:pPr>
            <a:r>
              <a:rPr lang="en-US">
                <a:latin typeface="Courier New"/>
                <a:ea typeface="Courier New"/>
                <a:cs typeface="Courier New"/>
                <a:sym typeface="Courier New"/>
              </a:rPr>
              <a:t>run_get_node   </a:t>
            </a:r>
            <a:r>
              <a:rPr lang="en-US">
                <a:latin typeface="Avenir"/>
                <a:ea typeface="Avenir"/>
                <a:cs typeface="Avenir"/>
                <a:sym typeface="Avenir"/>
              </a:rPr>
              <a:t>Run blockingly and return result + node</a:t>
            </a:r>
            <a:endParaRPr>
              <a:latin typeface="Avenir"/>
              <a:ea typeface="Avenir"/>
              <a:cs typeface="Avenir"/>
              <a:sym typeface="Avenir"/>
            </a:endParaRPr>
          </a:p>
          <a:p>
            <a:pPr indent="0" lvl="0" marL="0" rtl="0" algn="l">
              <a:spcBef>
                <a:spcPts val="0"/>
              </a:spcBef>
              <a:spcAft>
                <a:spcPts val="0"/>
              </a:spcAft>
              <a:buNone/>
            </a:pPr>
            <a:r>
              <a:rPr lang="en-US">
                <a:latin typeface="Courier New"/>
                <a:ea typeface="Courier New"/>
                <a:cs typeface="Courier New"/>
                <a:sym typeface="Courier New"/>
              </a:rPr>
              <a:t>run_get_pk     </a:t>
            </a:r>
            <a:r>
              <a:rPr lang="en-US">
                <a:latin typeface="Avenir"/>
                <a:ea typeface="Avenir"/>
                <a:cs typeface="Avenir"/>
                <a:sym typeface="Avenir"/>
              </a:rPr>
              <a:t>Run blockingly and return result + pk</a:t>
            </a:r>
            <a:endParaRPr>
              <a:latin typeface="Avenir"/>
              <a:ea typeface="Avenir"/>
              <a:cs typeface="Avenir"/>
              <a:sym typeface="Avenir"/>
            </a:endParaRPr>
          </a:p>
          <a:p>
            <a:pPr indent="0" lvl="0" marL="0" rtl="0" algn="l">
              <a:spcBef>
                <a:spcPts val="0"/>
              </a:spcBef>
              <a:spcAft>
                <a:spcPts val="0"/>
              </a:spcAft>
              <a:buNone/>
            </a:pPr>
            <a:r>
              <a:rPr lang="en-US">
                <a:latin typeface="Courier New"/>
                <a:ea typeface="Courier New"/>
                <a:cs typeface="Courier New"/>
                <a:sym typeface="Courier New"/>
              </a:rPr>
              <a:t>submit         </a:t>
            </a:r>
            <a:r>
              <a:rPr lang="en-US">
                <a:latin typeface="Avenir"/>
                <a:ea typeface="Avenir"/>
                <a:cs typeface="Avenir"/>
                <a:sym typeface="Avenir"/>
              </a:rPr>
              <a:t>Submit to daemon and return node</a:t>
            </a:r>
            <a:endParaRPr>
              <a:latin typeface="Avenir"/>
              <a:ea typeface="Avenir"/>
              <a:cs typeface="Avenir"/>
              <a:sym typeface="Avenir"/>
            </a:endParaRPr>
          </a:p>
        </p:txBody>
      </p:sp>
      <p:sp>
        <p:nvSpPr>
          <p:cNvPr id="209" name="Google Shape;209;p22"/>
          <p:cNvSpPr txBox="1"/>
          <p:nvPr/>
        </p:nvSpPr>
        <p:spPr>
          <a:xfrm>
            <a:off x="945500" y="2047550"/>
            <a:ext cx="7185900" cy="11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t>Running</a:t>
            </a:r>
            <a:r>
              <a:rPr lang="en-US"/>
              <a:t> will block the interpreter,  </a:t>
            </a:r>
            <a:r>
              <a:rPr i="1" lang="en-US"/>
              <a:t>submitting</a:t>
            </a:r>
            <a:r>
              <a:rPr lang="en-US"/>
              <a:t> will not as the daemon will take care of it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23"/>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solidFill>
                  <a:schemeClr val="dk1"/>
                </a:solidFill>
              </a:rPr>
              <a:t>Launching processes</a:t>
            </a:r>
            <a:endParaRPr sz="2600"/>
          </a:p>
        </p:txBody>
      </p:sp>
      <p:sp>
        <p:nvSpPr>
          <p:cNvPr id="215" name="Google Shape;215;p23"/>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16" name="Google Shape;216;p23"/>
          <p:cNvSpPr txBox="1"/>
          <p:nvPr/>
        </p:nvSpPr>
        <p:spPr>
          <a:xfrm>
            <a:off x="936775" y="552750"/>
            <a:ext cx="76977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Avenir"/>
                <a:ea typeface="Avenir"/>
                <a:cs typeface="Avenir"/>
                <a:sym typeface="Avenir"/>
              </a:rPr>
              <a:t>Four processes launchers with identical interface</a:t>
            </a:r>
            <a:endParaRPr>
              <a:latin typeface="Avenir"/>
              <a:ea typeface="Avenir"/>
              <a:cs typeface="Avenir"/>
              <a:sym typeface="Avenir"/>
            </a:endParaRPr>
          </a:p>
        </p:txBody>
      </p:sp>
      <p:sp>
        <p:nvSpPr>
          <p:cNvPr id="217" name="Google Shape;217;p23"/>
          <p:cNvSpPr txBox="1"/>
          <p:nvPr/>
        </p:nvSpPr>
        <p:spPr>
          <a:xfrm>
            <a:off x="945500" y="950750"/>
            <a:ext cx="5181300" cy="10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ourier New"/>
                <a:ea typeface="Courier New"/>
                <a:cs typeface="Courier New"/>
                <a:sym typeface="Courier New"/>
              </a:rPr>
              <a:t>run            </a:t>
            </a:r>
            <a:r>
              <a:rPr lang="en-US">
                <a:latin typeface="Avenir"/>
                <a:ea typeface="Avenir"/>
                <a:cs typeface="Avenir"/>
                <a:sym typeface="Avenir"/>
              </a:rPr>
              <a:t>Run blockingly and return result</a:t>
            </a:r>
            <a:endParaRPr>
              <a:latin typeface="Avenir"/>
              <a:ea typeface="Avenir"/>
              <a:cs typeface="Avenir"/>
              <a:sym typeface="Avenir"/>
            </a:endParaRPr>
          </a:p>
          <a:p>
            <a:pPr indent="0" lvl="0" marL="0" rtl="0" algn="l">
              <a:spcBef>
                <a:spcPts val="0"/>
              </a:spcBef>
              <a:spcAft>
                <a:spcPts val="0"/>
              </a:spcAft>
              <a:buNone/>
            </a:pPr>
            <a:r>
              <a:rPr lang="en-US">
                <a:latin typeface="Courier New"/>
                <a:ea typeface="Courier New"/>
                <a:cs typeface="Courier New"/>
                <a:sym typeface="Courier New"/>
              </a:rPr>
              <a:t>run_get_node   </a:t>
            </a:r>
            <a:r>
              <a:rPr lang="en-US">
                <a:latin typeface="Avenir"/>
                <a:ea typeface="Avenir"/>
                <a:cs typeface="Avenir"/>
                <a:sym typeface="Avenir"/>
              </a:rPr>
              <a:t>Run blockingly and return result + node</a:t>
            </a:r>
            <a:endParaRPr>
              <a:latin typeface="Avenir"/>
              <a:ea typeface="Avenir"/>
              <a:cs typeface="Avenir"/>
              <a:sym typeface="Avenir"/>
            </a:endParaRPr>
          </a:p>
          <a:p>
            <a:pPr indent="0" lvl="0" marL="0" rtl="0" algn="l">
              <a:spcBef>
                <a:spcPts val="0"/>
              </a:spcBef>
              <a:spcAft>
                <a:spcPts val="0"/>
              </a:spcAft>
              <a:buNone/>
            </a:pPr>
            <a:r>
              <a:rPr lang="en-US">
                <a:latin typeface="Courier New"/>
                <a:ea typeface="Courier New"/>
                <a:cs typeface="Courier New"/>
                <a:sym typeface="Courier New"/>
              </a:rPr>
              <a:t>run_get_pk     </a:t>
            </a:r>
            <a:r>
              <a:rPr lang="en-US">
                <a:latin typeface="Avenir"/>
                <a:ea typeface="Avenir"/>
                <a:cs typeface="Avenir"/>
                <a:sym typeface="Avenir"/>
              </a:rPr>
              <a:t>Run blockingly and return result + pk</a:t>
            </a:r>
            <a:endParaRPr>
              <a:latin typeface="Avenir"/>
              <a:ea typeface="Avenir"/>
              <a:cs typeface="Avenir"/>
              <a:sym typeface="Avenir"/>
            </a:endParaRPr>
          </a:p>
          <a:p>
            <a:pPr indent="0" lvl="0" marL="0" rtl="0" algn="l">
              <a:spcBef>
                <a:spcPts val="0"/>
              </a:spcBef>
              <a:spcAft>
                <a:spcPts val="0"/>
              </a:spcAft>
              <a:buNone/>
            </a:pPr>
            <a:r>
              <a:rPr lang="en-US">
                <a:latin typeface="Courier New"/>
                <a:ea typeface="Courier New"/>
                <a:cs typeface="Courier New"/>
                <a:sym typeface="Courier New"/>
              </a:rPr>
              <a:t>submit         </a:t>
            </a:r>
            <a:r>
              <a:rPr lang="en-US">
                <a:latin typeface="Avenir"/>
                <a:ea typeface="Avenir"/>
                <a:cs typeface="Avenir"/>
                <a:sym typeface="Avenir"/>
              </a:rPr>
              <a:t>Submit to daemon and return node</a:t>
            </a:r>
            <a:endParaRPr>
              <a:latin typeface="Avenir"/>
              <a:ea typeface="Avenir"/>
              <a:cs typeface="Avenir"/>
              <a:sym typeface="Avenir"/>
            </a:endParaRPr>
          </a:p>
        </p:txBody>
      </p:sp>
      <p:sp>
        <p:nvSpPr>
          <p:cNvPr id="218" name="Google Shape;218;p23"/>
          <p:cNvSpPr txBox="1"/>
          <p:nvPr/>
        </p:nvSpPr>
        <p:spPr>
          <a:xfrm>
            <a:off x="945500" y="2047550"/>
            <a:ext cx="7185900" cy="11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Run blockingly in the current interpreter</a:t>
            </a:r>
            <a:endParaRPr/>
          </a:p>
        </p:txBody>
      </p:sp>
      <p:pic>
        <p:nvPicPr>
          <p:cNvPr id="219" name="Google Shape;219;p23"/>
          <p:cNvPicPr preferRelativeResize="0"/>
          <p:nvPr/>
        </p:nvPicPr>
        <p:blipFill>
          <a:blip r:embed="rId3">
            <a:alphaModFix/>
          </a:blip>
          <a:stretch>
            <a:fillRect/>
          </a:stretch>
        </p:blipFill>
        <p:spPr>
          <a:xfrm>
            <a:off x="1062938" y="2558950"/>
            <a:ext cx="6200775" cy="1047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 name="Shape 48"/>
        <p:cNvGrpSpPr/>
        <p:nvPr/>
      </p:nvGrpSpPr>
      <p:grpSpPr>
        <a:xfrm>
          <a:off x="0" y="0"/>
          <a:ext cx="0" cy="0"/>
          <a:chOff x="0" y="0"/>
          <a:chExt cx="0" cy="0"/>
        </a:xfrm>
      </p:grpSpPr>
      <p:sp>
        <p:nvSpPr>
          <p:cNvPr id="49" name="Google Shape;49;p6"/>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t>Introduction</a:t>
            </a:r>
            <a:endParaRPr sz="2600"/>
          </a:p>
        </p:txBody>
      </p:sp>
      <p:sp>
        <p:nvSpPr>
          <p:cNvPr id="50" name="Google Shape;50;p6"/>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51" name="Google Shape;51;p6"/>
          <p:cNvPicPr preferRelativeResize="0"/>
          <p:nvPr/>
        </p:nvPicPr>
        <p:blipFill rotWithShape="1">
          <a:blip r:embed="rId3">
            <a:alphaModFix/>
          </a:blip>
          <a:srcRect b="38403" l="20413" r="15993" t="5111"/>
          <a:stretch/>
        </p:blipFill>
        <p:spPr>
          <a:xfrm>
            <a:off x="1140425" y="762200"/>
            <a:ext cx="3011028" cy="3565928"/>
          </a:xfrm>
          <a:prstGeom prst="rect">
            <a:avLst/>
          </a:prstGeom>
          <a:noFill/>
          <a:ln>
            <a:noFill/>
          </a:ln>
        </p:spPr>
      </p:pic>
      <p:sp>
        <p:nvSpPr>
          <p:cNvPr id="52" name="Google Shape;52;p6"/>
          <p:cNvSpPr txBox="1"/>
          <p:nvPr/>
        </p:nvSpPr>
        <p:spPr>
          <a:xfrm>
            <a:off x="4467125" y="686000"/>
            <a:ext cx="4046700" cy="14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t>Sebastiaan Huber</a:t>
            </a:r>
            <a:endParaRPr b="1" sz="1600"/>
          </a:p>
          <a:p>
            <a:pPr indent="0" lvl="0" marL="0" rtl="0" algn="l">
              <a:spcBef>
                <a:spcPts val="0"/>
              </a:spcBef>
              <a:spcAft>
                <a:spcPts val="0"/>
              </a:spcAft>
              <a:buNone/>
            </a:pPr>
            <a:r>
              <a:rPr lang="en-US"/>
              <a:t>Post-doc @ EPFL and developer of:</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a:t>
            </a:r>
            <a:r>
              <a:rPr lang="en-US">
                <a:latin typeface="Courier New"/>
                <a:ea typeface="Courier New"/>
                <a:cs typeface="Courier New"/>
                <a:sym typeface="Courier New"/>
              </a:rPr>
              <a:t>aiida-core</a:t>
            </a:r>
            <a:endParaRPr>
              <a:latin typeface="Courier New"/>
              <a:ea typeface="Courier New"/>
              <a:cs typeface="Courier New"/>
              <a:sym typeface="Courier New"/>
            </a:endParaRPr>
          </a:p>
          <a:p>
            <a:pPr indent="0" lvl="0" marL="0" rtl="0" algn="l">
              <a:spcBef>
                <a:spcPts val="0"/>
              </a:spcBef>
              <a:spcAft>
                <a:spcPts val="0"/>
              </a:spcAft>
              <a:buNone/>
            </a:pPr>
            <a:r>
              <a:rPr lang="en-US"/>
              <a:t>* </a:t>
            </a:r>
            <a:r>
              <a:rPr lang="en-US">
                <a:latin typeface="Courier New"/>
                <a:ea typeface="Courier New"/>
                <a:cs typeface="Courier New"/>
                <a:sym typeface="Courier New"/>
              </a:rPr>
              <a:t>aiida-quantumespresso</a:t>
            </a:r>
            <a:endParaRPr>
              <a:latin typeface="Courier New"/>
              <a:ea typeface="Courier New"/>
              <a:cs typeface="Courier New"/>
              <a:sym typeface="Courier New"/>
            </a:endParaRPr>
          </a:p>
        </p:txBody>
      </p:sp>
      <p:sp>
        <p:nvSpPr>
          <p:cNvPr id="53" name="Google Shape;53;p6"/>
          <p:cNvSpPr txBox="1"/>
          <p:nvPr/>
        </p:nvSpPr>
        <p:spPr>
          <a:xfrm>
            <a:off x="4467125" y="2289000"/>
            <a:ext cx="5117400" cy="231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t>In this talk</a:t>
            </a:r>
            <a:endParaRPr b="1" sz="1700"/>
          </a:p>
          <a:p>
            <a:pPr indent="0" lvl="0" marL="0" rtl="0" algn="l">
              <a:spcBef>
                <a:spcPts val="0"/>
              </a:spcBef>
              <a:spcAft>
                <a:spcPts val="0"/>
              </a:spcAft>
              <a:buNone/>
            </a:pPr>
            <a:r>
              <a:t/>
            </a:r>
            <a:endParaRPr b="1"/>
          </a:p>
          <a:p>
            <a:pPr indent="0" lvl="0" marL="0" rtl="0" algn="l">
              <a:spcBef>
                <a:spcPts val="0"/>
              </a:spcBef>
              <a:spcAft>
                <a:spcPts val="0"/>
              </a:spcAft>
              <a:buNone/>
            </a:pPr>
            <a:r>
              <a:rPr lang="en-US"/>
              <a:t>* How and when does AiiDA store provenance?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Short introduction to writing workflows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Overview of AiiDA’s provenance model</a:t>
            </a:r>
            <a:endParaRPr/>
          </a:p>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24"/>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solidFill>
                  <a:schemeClr val="dk1"/>
                </a:solidFill>
              </a:rPr>
              <a:t>Launching processes</a:t>
            </a:r>
            <a:endParaRPr sz="2600"/>
          </a:p>
        </p:txBody>
      </p:sp>
      <p:sp>
        <p:nvSpPr>
          <p:cNvPr id="225" name="Google Shape;225;p24"/>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26" name="Google Shape;226;p24"/>
          <p:cNvSpPr txBox="1"/>
          <p:nvPr/>
        </p:nvSpPr>
        <p:spPr>
          <a:xfrm>
            <a:off x="936775" y="552750"/>
            <a:ext cx="76977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Avenir"/>
                <a:ea typeface="Avenir"/>
                <a:cs typeface="Avenir"/>
                <a:sym typeface="Avenir"/>
              </a:rPr>
              <a:t>Four processes launchers with identical interface</a:t>
            </a:r>
            <a:endParaRPr>
              <a:latin typeface="Avenir"/>
              <a:ea typeface="Avenir"/>
              <a:cs typeface="Avenir"/>
              <a:sym typeface="Avenir"/>
            </a:endParaRPr>
          </a:p>
        </p:txBody>
      </p:sp>
      <p:sp>
        <p:nvSpPr>
          <p:cNvPr id="227" name="Google Shape;227;p24"/>
          <p:cNvSpPr txBox="1"/>
          <p:nvPr/>
        </p:nvSpPr>
        <p:spPr>
          <a:xfrm>
            <a:off x="945500" y="950750"/>
            <a:ext cx="5181300" cy="10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ourier New"/>
                <a:ea typeface="Courier New"/>
                <a:cs typeface="Courier New"/>
                <a:sym typeface="Courier New"/>
              </a:rPr>
              <a:t>run            </a:t>
            </a:r>
            <a:r>
              <a:rPr lang="en-US">
                <a:latin typeface="Avenir"/>
                <a:ea typeface="Avenir"/>
                <a:cs typeface="Avenir"/>
                <a:sym typeface="Avenir"/>
              </a:rPr>
              <a:t>Run blockingly and return result</a:t>
            </a:r>
            <a:endParaRPr>
              <a:latin typeface="Avenir"/>
              <a:ea typeface="Avenir"/>
              <a:cs typeface="Avenir"/>
              <a:sym typeface="Avenir"/>
            </a:endParaRPr>
          </a:p>
          <a:p>
            <a:pPr indent="0" lvl="0" marL="0" rtl="0" algn="l">
              <a:spcBef>
                <a:spcPts val="0"/>
              </a:spcBef>
              <a:spcAft>
                <a:spcPts val="0"/>
              </a:spcAft>
              <a:buNone/>
            </a:pPr>
            <a:r>
              <a:rPr lang="en-US">
                <a:latin typeface="Courier New"/>
                <a:ea typeface="Courier New"/>
                <a:cs typeface="Courier New"/>
                <a:sym typeface="Courier New"/>
              </a:rPr>
              <a:t>run_get_node   </a:t>
            </a:r>
            <a:r>
              <a:rPr lang="en-US">
                <a:latin typeface="Avenir"/>
                <a:ea typeface="Avenir"/>
                <a:cs typeface="Avenir"/>
                <a:sym typeface="Avenir"/>
              </a:rPr>
              <a:t>Run blockingly and return result + node</a:t>
            </a:r>
            <a:endParaRPr>
              <a:latin typeface="Avenir"/>
              <a:ea typeface="Avenir"/>
              <a:cs typeface="Avenir"/>
              <a:sym typeface="Avenir"/>
            </a:endParaRPr>
          </a:p>
          <a:p>
            <a:pPr indent="0" lvl="0" marL="0" rtl="0" algn="l">
              <a:spcBef>
                <a:spcPts val="0"/>
              </a:spcBef>
              <a:spcAft>
                <a:spcPts val="0"/>
              </a:spcAft>
              <a:buNone/>
            </a:pPr>
            <a:r>
              <a:rPr lang="en-US">
                <a:latin typeface="Courier New"/>
                <a:ea typeface="Courier New"/>
                <a:cs typeface="Courier New"/>
                <a:sym typeface="Courier New"/>
              </a:rPr>
              <a:t>run_get_pk     </a:t>
            </a:r>
            <a:r>
              <a:rPr lang="en-US">
                <a:latin typeface="Avenir"/>
                <a:ea typeface="Avenir"/>
                <a:cs typeface="Avenir"/>
                <a:sym typeface="Avenir"/>
              </a:rPr>
              <a:t>Run blockingly and return result + pk</a:t>
            </a:r>
            <a:endParaRPr>
              <a:latin typeface="Avenir"/>
              <a:ea typeface="Avenir"/>
              <a:cs typeface="Avenir"/>
              <a:sym typeface="Avenir"/>
            </a:endParaRPr>
          </a:p>
          <a:p>
            <a:pPr indent="0" lvl="0" marL="0" rtl="0" algn="l">
              <a:spcBef>
                <a:spcPts val="0"/>
              </a:spcBef>
              <a:spcAft>
                <a:spcPts val="0"/>
              </a:spcAft>
              <a:buNone/>
            </a:pPr>
            <a:r>
              <a:rPr lang="en-US">
                <a:latin typeface="Courier New"/>
                <a:ea typeface="Courier New"/>
                <a:cs typeface="Courier New"/>
                <a:sym typeface="Courier New"/>
              </a:rPr>
              <a:t>submit         </a:t>
            </a:r>
            <a:r>
              <a:rPr lang="en-US">
                <a:latin typeface="Avenir"/>
                <a:ea typeface="Avenir"/>
                <a:cs typeface="Avenir"/>
                <a:sym typeface="Avenir"/>
              </a:rPr>
              <a:t>Submit to daemon and return node</a:t>
            </a:r>
            <a:endParaRPr>
              <a:latin typeface="Avenir"/>
              <a:ea typeface="Avenir"/>
              <a:cs typeface="Avenir"/>
              <a:sym typeface="Avenir"/>
            </a:endParaRPr>
          </a:p>
        </p:txBody>
      </p:sp>
      <p:sp>
        <p:nvSpPr>
          <p:cNvPr id="228" name="Google Shape;228;p24"/>
          <p:cNvSpPr txBox="1"/>
          <p:nvPr/>
        </p:nvSpPr>
        <p:spPr>
          <a:xfrm>
            <a:off x="945500" y="2047550"/>
            <a:ext cx="7185900" cy="11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Run variants to get the process node or pk in addition to the result</a:t>
            </a:r>
            <a:endParaRPr/>
          </a:p>
        </p:txBody>
      </p:sp>
      <p:pic>
        <p:nvPicPr>
          <p:cNvPr id="229" name="Google Shape;229;p24"/>
          <p:cNvPicPr preferRelativeResize="0"/>
          <p:nvPr/>
        </p:nvPicPr>
        <p:blipFill>
          <a:blip r:embed="rId3">
            <a:alphaModFix/>
          </a:blip>
          <a:stretch>
            <a:fillRect/>
          </a:stretch>
        </p:blipFill>
        <p:spPr>
          <a:xfrm>
            <a:off x="1062950" y="2557900"/>
            <a:ext cx="6229875" cy="1215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25"/>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solidFill>
                  <a:schemeClr val="dk1"/>
                </a:solidFill>
              </a:rPr>
              <a:t>Launching processes</a:t>
            </a:r>
            <a:endParaRPr sz="2600"/>
          </a:p>
        </p:txBody>
      </p:sp>
      <p:sp>
        <p:nvSpPr>
          <p:cNvPr id="235" name="Google Shape;235;p25"/>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36" name="Google Shape;236;p25"/>
          <p:cNvSpPr txBox="1"/>
          <p:nvPr/>
        </p:nvSpPr>
        <p:spPr>
          <a:xfrm>
            <a:off x="936775" y="552750"/>
            <a:ext cx="76977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Avenir"/>
                <a:ea typeface="Avenir"/>
                <a:cs typeface="Avenir"/>
                <a:sym typeface="Avenir"/>
              </a:rPr>
              <a:t>Four processes launchers with identical interface</a:t>
            </a:r>
            <a:endParaRPr>
              <a:latin typeface="Avenir"/>
              <a:ea typeface="Avenir"/>
              <a:cs typeface="Avenir"/>
              <a:sym typeface="Avenir"/>
            </a:endParaRPr>
          </a:p>
        </p:txBody>
      </p:sp>
      <p:sp>
        <p:nvSpPr>
          <p:cNvPr id="237" name="Google Shape;237;p25"/>
          <p:cNvSpPr txBox="1"/>
          <p:nvPr/>
        </p:nvSpPr>
        <p:spPr>
          <a:xfrm>
            <a:off x="945500" y="950750"/>
            <a:ext cx="5181300" cy="10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ourier New"/>
                <a:ea typeface="Courier New"/>
                <a:cs typeface="Courier New"/>
                <a:sym typeface="Courier New"/>
              </a:rPr>
              <a:t>run            </a:t>
            </a:r>
            <a:r>
              <a:rPr lang="en-US">
                <a:latin typeface="Avenir"/>
                <a:ea typeface="Avenir"/>
                <a:cs typeface="Avenir"/>
                <a:sym typeface="Avenir"/>
              </a:rPr>
              <a:t>Run blockingly and return result</a:t>
            </a:r>
            <a:endParaRPr>
              <a:latin typeface="Avenir"/>
              <a:ea typeface="Avenir"/>
              <a:cs typeface="Avenir"/>
              <a:sym typeface="Avenir"/>
            </a:endParaRPr>
          </a:p>
          <a:p>
            <a:pPr indent="0" lvl="0" marL="0" rtl="0" algn="l">
              <a:spcBef>
                <a:spcPts val="0"/>
              </a:spcBef>
              <a:spcAft>
                <a:spcPts val="0"/>
              </a:spcAft>
              <a:buNone/>
            </a:pPr>
            <a:r>
              <a:rPr lang="en-US">
                <a:latin typeface="Courier New"/>
                <a:ea typeface="Courier New"/>
                <a:cs typeface="Courier New"/>
                <a:sym typeface="Courier New"/>
              </a:rPr>
              <a:t>run_get_node   </a:t>
            </a:r>
            <a:r>
              <a:rPr lang="en-US">
                <a:latin typeface="Avenir"/>
                <a:ea typeface="Avenir"/>
                <a:cs typeface="Avenir"/>
                <a:sym typeface="Avenir"/>
              </a:rPr>
              <a:t>Run blockingly and return result + node</a:t>
            </a:r>
            <a:endParaRPr>
              <a:latin typeface="Avenir"/>
              <a:ea typeface="Avenir"/>
              <a:cs typeface="Avenir"/>
              <a:sym typeface="Avenir"/>
            </a:endParaRPr>
          </a:p>
          <a:p>
            <a:pPr indent="0" lvl="0" marL="0" rtl="0" algn="l">
              <a:spcBef>
                <a:spcPts val="0"/>
              </a:spcBef>
              <a:spcAft>
                <a:spcPts val="0"/>
              </a:spcAft>
              <a:buNone/>
            </a:pPr>
            <a:r>
              <a:rPr lang="en-US">
                <a:latin typeface="Courier New"/>
                <a:ea typeface="Courier New"/>
                <a:cs typeface="Courier New"/>
                <a:sym typeface="Courier New"/>
              </a:rPr>
              <a:t>run_get_pk     </a:t>
            </a:r>
            <a:r>
              <a:rPr lang="en-US">
                <a:latin typeface="Avenir"/>
                <a:ea typeface="Avenir"/>
                <a:cs typeface="Avenir"/>
                <a:sym typeface="Avenir"/>
              </a:rPr>
              <a:t>Run blockingly and return result + pk</a:t>
            </a:r>
            <a:endParaRPr>
              <a:latin typeface="Avenir"/>
              <a:ea typeface="Avenir"/>
              <a:cs typeface="Avenir"/>
              <a:sym typeface="Avenir"/>
            </a:endParaRPr>
          </a:p>
          <a:p>
            <a:pPr indent="0" lvl="0" marL="0" rtl="0" algn="l">
              <a:spcBef>
                <a:spcPts val="0"/>
              </a:spcBef>
              <a:spcAft>
                <a:spcPts val="0"/>
              </a:spcAft>
              <a:buNone/>
            </a:pPr>
            <a:r>
              <a:rPr lang="en-US">
                <a:latin typeface="Courier New"/>
                <a:ea typeface="Courier New"/>
                <a:cs typeface="Courier New"/>
                <a:sym typeface="Courier New"/>
              </a:rPr>
              <a:t>submit         </a:t>
            </a:r>
            <a:r>
              <a:rPr lang="en-US">
                <a:latin typeface="Avenir"/>
                <a:ea typeface="Avenir"/>
                <a:cs typeface="Avenir"/>
                <a:sym typeface="Avenir"/>
              </a:rPr>
              <a:t>Submit to daemon and return node</a:t>
            </a:r>
            <a:endParaRPr>
              <a:latin typeface="Avenir"/>
              <a:ea typeface="Avenir"/>
              <a:cs typeface="Avenir"/>
              <a:sym typeface="Avenir"/>
            </a:endParaRPr>
          </a:p>
        </p:txBody>
      </p:sp>
      <p:sp>
        <p:nvSpPr>
          <p:cNvPr id="238" name="Google Shape;238;p25"/>
          <p:cNvSpPr txBox="1"/>
          <p:nvPr/>
        </p:nvSpPr>
        <p:spPr>
          <a:xfrm>
            <a:off x="945500" y="2047550"/>
            <a:ext cx="7185900" cy="11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Variants are available as attributes on </a:t>
            </a:r>
            <a:r>
              <a:rPr i="1" lang="en-US"/>
              <a:t>run</a:t>
            </a:r>
            <a:r>
              <a:rPr lang="en-US"/>
              <a:t> launcher requiring only single import</a:t>
            </a:r>
            <a:endParaRPr/>
          </a:p>
          <a:p>
            <a:pPr indent="0" lvl="0" marL="0" rtl="0" algn="l">
              <a:spcBef>
                <a:spcPts val="0"/>
              </a:spcBef>
              <a:spcAft>
                <a:spcPts val="0"/>
              </a:spcAft>
              <a:buNone/>
            </a:pPr>
            <a:r>
              <a:t/>
            </a:r>
            <a:endParaRPr/>
          </a:p>
        </p:txBody>
      </p:sp>
      <p:pic>
        <p:nvPicPr>
          <p:cNvPr id="239" name="Google Shape;239;p25"/>
          <p:cNvPicPr preferRelativeResize="0"/>
          <p:nvPr/>
        </p:nvPicPr>
        <p:blipFill>
          <a:blip r:embed="rId3">
            <a:alphaModFix/>
          </a:blip>
          <a:stretch>
            <a:fillRect/>
          </a:stretch>
        </p:blipFill>
        <p:spPr>
          <a:xfrm>
            <a:off x="1062938" y="2557900"/>
            <a:ext cx="6200775" cy="1362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26"/>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solidFill>
                  <a:schemeClr val="dk1"/>
                </a:solidFill>
              </a:rPr>
              <a:t>Launching processes</a:t>
            </a:r>
            <a:endParaRPr sz="2600"/>
          </a:p>
        </p:txBody>
      </p:sp>
      <p:sp>
        <p:nvSpPr>
          <p:cNvPr id="245" name="Google Shape;245;p26"/>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46" name="Google Shape;246;p26"/>
          <p:cNvSpPr txBox="1"/>
          <p:nvPr/>
        </p:nvSpPr>
        <p:spPr>
          <a:xfrm>
            <a:off x="936775" y="552750"/>
            <a:ext cx="76977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Avenir"/>
                <a:ea typeface="Avenir"/>
                <a:cs typeface="Avenir"/>
                <a:sym typeface="Avenir"/>
              </a:rPr>
              <a:t>Four processes launchers with identical interface</a:t>
            </a:r>
            <a:endParaRPr>
              <a:latin typeface="Avenir"/>
              <a:ea typeface="Avenir"/>
              <a:cs typeface="Avenir"/>
              <a:sym typeface="Avenir"/>
            </a:endParaRPr>
          </a:p>
        </p:txBody>
      </p:sp>
      <p:sp>
        <p:nvSpPr>
          <p:cNvPr id="247" name="Google Shape;247;p26"/>
          <p:cNvSpPr txBox="1"/>
          <p:nvPr/>
        </p:nvSpPr>
        <p:spPr>
          <a:xfrm>
            <a:off x="945500" y="950750"/>
            <a:ext cx="5181300" cy="10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ourier New"/>
                <a:ea typeface="Courier New"/>
                <a:cs typeface="Courier New"/>
                <a:sym typeface="Courier New"/>
              </a:rPr>
              <a:t>run            </a:t>
            </a:r>
            <a:r>
              <a:rPr lang="en-US">
                <a:latin typeface="Avenir"/>
                <a:ea typeface="Avenir"/>
                <a:cs typeface="Avenir"/>
                <a:sym typeface="Avenir"/>
              </a:rPr>
              <a:t>Run blockingly and return result</a:t>
            </a:r>
            <a:endParaRPr>
              <a:latin typeface="Avenir"/>
              <a:ea typeface="Avenir"/>
              <a:cs typeface="Avenir"/>
              <a:sym typeface="Avenir"/>
            </a:endParaRPr>
          </a:p>
          <a:p>
            <a:pPr indent="0" lvl="0" marL="0" rtl="0" algn="l">
              <a:spcBef>
                <a:spcPts val="0"/>
              </a:spcBef>
              <a:spcAft>
                <a:spcPts val="0"/>
              </a:spcAft>
              <a:buNone/>
            </a:pPr>
            <a:r>
              <a:rPr lang="en-US">
                <a:latin typeface="Courier New"/>
                <a:ea typeface="Courier New"/>
                <a:cs typeface="Courier New"/>
                <a:sym typeface="Courier New"/>
              </a:rPr>
              <a:t>run_get_node   </a:t>
            </a:r>
            <a:r>
              <a:rPr lang="en-US">
                <a:latin typeface="Avenir"/>
                <a:ea typeface="Avenir"/>
                <a:cs typeface="Avenir"/>
                <a:sym typeface="Avenir"/>
              </a:rPr>
              <a:t>Run blockingly and return result + node</a:t>
            </a:r>
            <a:endParaRPr>
              <a:latin typeface="Avenir"/>
              <a:ea typeface="Avenir"/>
              <a:cs typeface="Avenir"/>
              <a:sym typeface="Avenir"/>
            </a:endParaRPr>
          </a:p>
          <a:p>
            <a:pPr indent="0" lvl="0" marL="0" rtl="0" algn="l">
              <a:spcBef>
                <a:spcPts val="0"/>
              </a:spcBef>
              <a:spcAft>
                <a:spcPts val="0"/>
              </a:spcAft>
              <a:buNone/>
            </a:pPr>
            <a:r>
              <a:rPr lang="en-US">
                <a:latin typeface="Courier New"/>
                <a:ea typeface="Courier New"/>
                <a:cs typeface="Courier New"/>
                <a:sym typeface="Courier New"/>
              </a:rPr>
              <a:t>run_get_pk     </a:t>
            </a:r>
            <a:r>
              <a:rPr lang="en-US">
                <a:latin typeface="Avenir"/>
                <a:ea typeface="Avenir"/>
                <a:cs typeface="Avenir"/>
                <a:sym typeface="Avenir"/>
              </a:rPr>
              <a:t>Run blockingly and return result + pk</a:t>
            </a:r>
            <a:endParaRPr>
              <a:latin typeface="Avenir"/>
              <a:ea typeface="Avenir"/>
              <a:cs typeface="Avenir"/>
              <a:sym typeface="Avenir"/>
            </a:endParaRPr>
          </a:p>
          <a:p>
            <a:pPr indent="0" lvl="0" marL="0" rtl="0" algn="l">
              <a:spcBef>
                <a:spcPts val="0"/>
              </a:spcBef>
              <a:spcAft>
                <a:spcPts val="0"/>
              </a:spcAft>
              <a:buNone/>
            </a:pPr>
            <a:r>
              <a:rPr lang="en-US">
                <a:latin typeface="Courier New"/>
                <a:ea typeface="Courier New"/>
                <a:cs typeface="Courier New"/>
                <a:sym typeface="Courier New"/>
              </a:rPr>
              <a:t>submit         </a:t>
            </a:r>
            <a:r>
              <a:rPr lang="en-US">
                <a:latin typeface="Avenir"/>
                <a:ea typeface="Avenir"/>
                <a:cs typeface="Avenir"/>
                <a:sym typeface="Avenir"/>
              </a:rPr>
              <a:t>Submit to daemon and return node</a:t>
            </a:r>
            <a:endParaRPr>
              <a:latin typeface="Avenir"/>
              <a:ea typeface="Avenir"/>
              <a:cs typeface="Avenir"/>
              <a:sym typeface="Avenir"/>
            </a:endParaRPr>
          </a:p>
        </p:txBody>
      </p:sp>
      <p:sp>
        <p:nvSpPr>
          <p:cNvPr id="248" name="Google Shape;248;p26"/>
          <p:cNvSpPr txBox="1"/>
          <p:nvPr/>
        </p:nvSpPr>
        <p:spPr>
          <a:xfrm>
            <a:off x="945500" y="2047550"/>
            <a:ext cx="7185900" cy="11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Submit to the daemon to immediately regain control of the interpreter</a:t>
            </a:r>
            <a:endParaRPr/>
          </a:p>
        </p:txBody>
      </p:sp>
      <p:pic>
        <p:nvPicPr>
          <p:cNvPr id="249" name="Google Shape;249;p26"/>
          <p:cNvPicPr preferRelativeResize="0"/>
          <p:nvPr/>
        </p:nvPicPr>
        <p:blipFill>
          <a:blip r:embed="rId3">
            <a:alphaModFix/>
          </a:blip>
          <a:stretch>
            <a:fillRect/>
          </a:stretch>
        </p:blipFill>
        <p:spPr>
          <a:xfrm>
            <a:off x="1062950" y="2557900"/>
            <a:ext cx="6200775" cy="10477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27"/>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solidFill>
                  <a:schemeClr val="dk1"/>
                </a:solidFill>
              </a:rPr>
              <a:t>Launching processes</a:t>
            </a:r>
            <a:endParaRPr sz="2600"/>
          </a:p>
        </p:txBody>
      </p:sp>
      <p:sp>
        <p:nvSpPr>
          <p:cNvPr id="255" name="Google Shape;255;p27"/>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56" name="Google Shape;256;p27"/>
          <p:cNvSpPr txBox="1"/>
          <p:nvPr/>
        </p:nvSpPr>
        <p:spPr>
          <a:xfrm>
            <a:off x="936775" y="552750"/>
            <a:ext cx="76977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Avenir"/>
                <a:ea typeface="Avenir"/>
                <a:cs typeface="Avenir"/>
                <a:sym typeface="Avenir"/>
              </a:rPr>
              <a:t>Four processes launchers with identical interface</a:t>
            </a:r>
            <a:endParaRPr>
              <a:latin typeface="Avenir"/>
              <a:ea typeface="Avenir"/>
              <a:cs typeface="Avenir"/>
              <a:sym typeface="Avenir"/>
            </a:endParaRPr>
          </a:p>
        </p:txBody>
      </p:sp>
      <p:sp>
        <p:nvSpPr>
          <p:cNvPr id="257" name="Google Shape;257;p27"/>
          <p:cNvSpPr txBox="1"/>
          <p:nvPr/>
        </p:nvSpPr>
        <p:spPr>
          <a:xfrm>
            <a:off x="945500" y="950750"/>
            <a:ext cx="5181300" cy="10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ourier New"/>
                <a:ea typeface="Courier New"/>
                <a:cs typeface="Courier New"/>
                <a:sym typeface="Courier New"/>
              </a:rPr>
              <a:t>run            </a:t>
            </a:r>
            <a:r>
              <a:rPr lang="en-US">
                <a:latin typeface="Avenir"/>
                <a:ea typeface="Avenir"/>
                <a:cs typeface="Avenir"/>
                <a:sym typeface="Avenir"/>
              </a:rPr>
              <a:t>Run blockingly and return result</a:t>
            </a:r>
            <a:endParaRPr>
              <a:latin typeface="Avenir"/>
              <a:ea typeface="Avenir"/>
              <a:cs typeface="Avenir"/>
              <a:sym typeface="Avenir"/>
            </a:endParaRPr>
          </a:p>
          <a:p>
            <a:pPr indent="0" lvl="0" marL="0" rtl="0" algn="l">
              <a:spcBef>
                <a:spcPts val="0"/>
              </a:spcBef>
              <a:spcAft>
                <a:spcPts val="0"/>
              </a:spcAft>
              <a:buNone/>
            </a:pPr>
            <a:r>
              <a:rPr lang="en-US">
                <a:latin typeface="Courier New"/>
                <a:ea typeface="Courier New"/>
                <a:cs typeface="Courier New"/>
                <a:sym typeface="Courier New"/>
              </a:rPr>
              <a:t>run_get_node   </a:t>
            </a:r>
            <a:r>
              <a:rPr lang="en-US">
                <a:latin typeface="Avenir"/>
                <a:ea typeface="Avenir"/>
                <a:cs typeface="Avenir"/>
                <a:sym typeface="Avenir"/>
              </a:rPr>
              <a:t>Run blockingly and return result + node</a:t>
            </a:r>
            <a:endParaRPr>
              <a:latin typeface="Avenir"/>
              <a:ea typeface="Avenir"/>
              <a:cs typeface="Avenir"/>
              <a:sym typeface="Avenir"/>
            </a:endParaRPr>
          </a:p>
          <a:p>
            <a:pPr indent="0" lvl="0" marL="0" rtl="0" algn="l">
              <a:spcBef>
                <a:spcPts val="0"/>
              </a:spcBef>
              <a:spcAft>
                <a:spcPts val="0"/>
              </a:spcAft>
              <a:buNone/>
            </a:pPr>
            <a:r>
              <a:rPr lang="en-US">
                <a:latin typeface="Courier New"/>
                <a:ea typeface="Courier New"/>
                <a:cs typeface="Courier New"/>
                <a:sym typeface="Courier New"/>
              </a:rPr>
              <a:t>run_get_pk     </a:t>
            </a:r>
            <a:r>
              <a:rPr lang="en-US">
                <a:latin typeface="Avenir"/>
                <a:ea typeface="Avenir"/>
                <a:cs typeface="Avenir"/>
                <a:sym typeface="Avenir"/>
              </a:rPr>
              <a:t>Run blockingly and return result + pk</a:t>
            </a:r>
            <a:endParaRPr>
              <a:latin typeface="Avenir"/>
              <a:ea typeface="Avenir"/>
              <a:cs typeface="Avenir"/>
              <a:sym typeface="Avenir"/>
            </a:endParaRPr>
          </a:p>
          <a:p>
            <a:pPr indent="0" lvl="0" marL="0" rtl="0" algn="l">
              <a:spcBef>
                <a:spcPts val="0"/>
              </a:spcBef>
              <a:spcAft>
                <a:spcPts val="0"/>
              </a:spcAft>
              <a:buNone/>
            </a:pPr>
            <a:r>
              <a:rPr lang="en-US">
                <a:latin typeface="Courier New"/>
                <a:ea typeface="Courier New"/>
                <a:cs typeface="Courier New"/>
                <a:sym typeface="Courier New"/>
              </a:rPr>
              <a:t>submit         </a:t>
            </a:r>
            <a:r>
              <a:rPr lang="en-US">
                <a:latin typeface="Avenir"/>
                <a:ea typeface="Avenir"/>
                <a:cs typeface="Avenir"/>
                <a:sym typeface="Avenir"/>
              </a:rPr>
              <a:t>Submit to daemon and return node</a:t>
            </a:r>
            <a:endParaRPr>
              <a:latin typeface="Avenir"/>
              <a:ea typeface="Avenir"/>
              <a:cs typeface="Avenir"/>
              <a:sym typeface="Avenir"/>
            </a:endParaRPr>
          </a:p>
        </p:txBody>
      </p:sp>
      <p:sp>
        <p:nvSpPr>
          <p:cNvPr id="258" name="Google Shape;258;p27"/>
          <p:cNvSpPr txBox="1"/>
          <p:nvPr/>
        </p:nvSpPr>
        <p:spPr>
          <a:xfrm>
            <a:off x="945500" y="2047550"/>
            <a:ext cx="7185900" cy="11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Can use dictionary with</a:t>
            </a:r>
            <a:r>
              <a:rPr lang="en-US"/>
              <a:t> keyword expansion in case of many inputs</a:t>
            </a:r>
            <a:endParaRPr/>
          </a:p>
        </p:txBody>
      </p:sp>
      <p:pic>
        <p:nvPicPr>
          <p:cNvPr id="259" name="Google Shape;259;p27"/>
          <p:cNvPicPr preferRelativeResize="0"/>
          <p:nvPr/>
        </p:nvPicPr>
        <p:blipFill>
          <a:blip r:embed="rId3">
            <a:alphaModFix/>
          </a:blip>
          <a:stretch>
            <a:fillRect/>
          </a:stretch>
        </p:blipFill>
        <p:spPr>
          <a:xfrm>
            <a:off x="1062950" y="2557900"/>
            <a:ext cx="6203499" cy="1686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28"/>
          <p:cNvSpPr txBox="1"/>
          <p:nvPr>
            <p:ph type="title"/>
          </p:nvPr>
        </p:nvSpPr>
        <p:spPr>
          <a:xfrm>
            <a:off x="904875" y="131025"/>
            <a:ext cx="69528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solidFill>
                  <a:schemeClr val="dk1"/>
                </a:solidFill>
              </a:rPr>
              <a:t>Command line interaction: </a:t>
            </a:r>
            <a:r>
              <a:rPr lang="en-US" sz="2600">
                <a:solidFill>
                  <a:schemeClr val="dk1"/>
                </a:solidFill>
                <a:latin typeface="Courier New"/>
                <a:ea typeface="Courier New"/>
                <a:cs typeface="Courier New"/>
                <a:sym typeface="Courier New"/>
              </a:rPr>
              <a:t>verdi process</a:t>
            </a:r>
            <a:endParaRPr sz="2600">
              <a:latin typeface="Courier New"/>
              <a:ea typeface="Courier New"/>
              <a:cs typeface="Courier New"/>
              <a:sym typeface="Courier New"/>
            </a:endParaRPr>
          </a:p>
        </p:txBody>
      </p:sp>
      <p:sp>
        <p:nvSpPr>
          <p:cNvPr id="265" name="Google Shape;265;p28"/>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66" name="Google Shape;266;p28"/>
          <p:cNvSpPr txBox="1"/>
          <p:nvPr/>
        </p:nvSpPr>
        <p:spPr>
          <a:xfrm>
            <a:off x="936775" y="552750"/>
            <a:ext cx="76977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ourier New"/>
                <a:ea typeface="Courier New"/>
                <a:cs typeface="Courier New"/>
                <a:sym typeface="Courier New"/>
              </a:rPr>
              <a:t>Y</a:t>
            </a:r>
            <a:r>
              <a:rPr lang="en-US">
                <a:latin typeface="Avenir"/>
                <a:ea typeface="Avenir"/>
                <a:cs typeface="Avenir"/>
                <a:sym typeface="Avenir"/>
              </a:rPr>
              <a:t>our one-stop-shop for inspecting and interacting with processes</a:t>
            </a:r>
            <a:endParaRPr>
              <a:latin typeface="Avenir"/>
              <a:ea typeface="Avenir"/>
              <a:cs typeface="Avenir"/>
              <a:sym typeface="Avenir"/>
            </a:endParaRPr>
          </a:p>
        </p:txBody>
      </p:sp>
      <p:pic>
        <p:nvPicPr>
          <p:cNvPr id="267" name="Google Shape;267;p28"/>
          <p:cNvPicPr preferRelativeResize="0"/>
          <p:nvPr/>
        </p:nvPicPr>
        <p:blipFill>
          <a:blip r:embed="rId3">
            <a:alphaModFix/>
          </a:blip>
          <a:stretch>
            <a:fillRect/>
          </a:stretch>
        </p:blipFill>
        <p:spPr>
          <a:xfrm>
            <a:off x="980425" y="1078598"/>
            <a:ext cx="7221674" cy="25310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29"/>
          <p:cNvSpPr txBox="1"/>
          <p:nvPr>
            <p:ph type="title"/>
          </p:nvPr>
        </p:nvSpPr>
        <p:spPr>
          <a:xfrm>
            <a:off x="904875" y="131025"/>
            <a:ext cx="69528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solidFill>
                  <a:schemeClr val="dk1"/>
                </a:solidFill>
              </a:rPr>
              <a:t>Command line interaction: </a:t>
            </a:r>
            <a:r>
              <a:rPr lang="en-US" sz="2600">
                <a:solidFill>
                  <a:schemeClr val="dk1"/>
                </a:solidFill>
                <a:latin typeface="Courier New"/>
                <a:ea typeface="Courier New"/>
                <a:cs typeface="Courier New"/>
                <a:sym typeface="Courier New"/>
              </a:rPr>
              <a:t>verdi process</a:t>
            </a:r>
            <a:endParaRPr sz="2600">
              <a:latin typeface="Courier New"/>
              <a:ea typeface="Courier New"/>
              <a:cs typeface="Courier New"/>
              <a:sym typeface="Courier New"/>
            </a:endParaRPr>
          </a:p>
        </p:txBody>
      </p:sp>
      <p:sp>
        <p:nvSpPr>
          <p:cNvPr id="273" name="Google Shape;273;p29"/>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74" name="Google Shape;274;p29"/>
          <p:cNvSpPr txBox="1"/>
          <p:nvPr/>
        </p:nvSpPr>
        <p:spPr>
          <a:xfrm>
            <a:off x="936775" y="552750"/>
            <a:ext cx="76977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ourier New"/>
                <a:ea typeface="Courier New"/>
                <a:cs typeface="Courier New"/>
                <a:sym typeface="Courier New"/>
              </a:rPr>
              <a:t>Y</a:t>
            </a:r>
            <a:r>
              <a:rPr lang="en-US">
                <a:latin typeface="Avenir"/>
                <a:ea typeface="Avenir"/>
                <a:cs typeface="Avenir"/>
                <a:sym typeface="Avenir"/>
              </a:rPr>
              <a:t>our one-stop-shop for inspecting and interacting with processes</a:t>
            </a:r>
            <a:endParaRPr>
              <a:latin typeface="Avenir"/>
              <a:ea typeface="Avenir"/>
              <a:cs typeface="Avenir"/>
              <a:sym typeface="Avenir"/>
            </a:endParaRPr>
          </a:p>
        </p:txBody>
      </p:sp>
      <p:sp>
        <p:nvSpPr>
          <p:cNvPr id="275" name="Google Shape;275;p29"/>
          <p:cNvSpPr txBox="1"/>
          <p:nvPr/>
        </p:nvSpPr>
        <p:spPr>
          <a:xfrm>
            <a:off x="945500" y="950750"/>
            <a:ext cx="51813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Courier New"/>
                <a:ea typeface="Courier New"/>
                <a:cs typeface="Courier New"/>
                <a:sym typeface="Courier New"/>
              </a:rPr>
              <a:t>verdi process list</a:t>
            </a:r>
            <a:r>
              <a:rPr lang="en-US">
                <a:latin typeface="Avenir"/>
                <a:ea typeface="Avenir"/>
                <a:cs typeface="Avenir"/>
                <a:sym typeface="Avenir"/>
              </a:rPr>
              <a:t>: list active and terminated processes</a:t>
            </a:r>
            <a:endParaRPr>
              <a:latin typeface="Avenir"/>
              <a:ea typeface="Avenir"/>
              <a:cs typeface="Avenir"/>
              <a:sym typeface="Avenir"/>
            </a:endParaRPr>
          </a:p>
        </p:txBody>
      </p:sp>
      <p:pic>
        <p:nvPicPr>
          <p:cNvPr id="276" name="Google Shape;276;p29"/>
          <p:cNvPicPr preferRelativeResize="0"/>
          <p:nvPr/>
        </p:nvPicPr>
        <p:blipFill>
          <a:blip r:embed="rId3">
            <a:alphaModFix/>
          </a:blip>
          <a:stretch>
            <a:fillRect/>
          </a:stretch>
        </p:blipFill>
        <p:spPr>
          <a:xfrm>
            <a:off x="1026950" y="1431649"/>
            <a:ext cx="7135150" cy="2495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30"/>
          <p:cNvSpPr txBox="1"/>
          <p:nvPr>
            <p:ph type="title"/>
          </p:nvPr>
        </p:nvSpPr>
        <p:spPr>
          <a:xfrm>
            <a:off x="904875" y="131025"/>
            <a:ext cx="69528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solidFill>
                  <a:schemeClr val="dk1"/>
                </a:solidFill>
              </a:rPr>
              <a:t>Command line interaction: </a:t>
            </a:r>
            <a:r>
              <a:rPr lang="en-US" sz="2600">
                <a:solidFill>
                  <a:schemeClr val="dk1"/>
                </a:solidFill>
                <a:latin typeface="Courier New"/>
                <a:ea typeface="Courier New"/>
                <a:cs typeface="Courier New"/>
                <a:sym typeface="Courier New"/>
              </a:rPr>
              <a:t>verdi process</a:t>
            </a:r>
            <a:endParaRPr sz="2600">
              <a:latin typeface="Courier New"/>
              <a:ea typeface="Courier New"/>
              <a:cs typeface="Courier New"/>
              <a:sym typeface="Courier New"/>
            </a:endParaRPr>
          </a:p>
        </p:txBody>
      </p:sp>
      <p:sp>
        <p:nvSpPr>
          <p:cNvPr id="282" name="Google Shape;282;p30"/>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83" name="Google Shape;283;p30"/>
          <p:cNvSpPr txBox="1"/>
          <p:nvPr/>
        </p:nvSpPr>
        <p:spPr>
          <a:xfrm>
            <a:off x="936775" y="552750"/>
            <a:ext cx="76977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ourier New"/>
                <a:ea typeface="Courier New"/>
                <a:cs typeface="Courier New"/>
                <a:sym typeface="Courier New"/>
              </a:rPr>
              <a:t>Y</a:t>
            </a:r>
            <a:r>
              <a:rPr lang="en-US">
                <a:latin typeface="Avenir"/>
                <a:ea typeface="Avenir"/>
                <a:cs typeface="Avenir"/>
                <a:sym typeface="Avenir"/>
              </a:rPr>
              <a:t>our one-stop-shop for inspecting and interacting with processes</a:t>
            </a:r>
            <a:endParaRPr>
              <a:latin typeface="Avenir"/>
              <a:ea typeface="Avenir"/>
              <a:cs typeface="Avenir"/>
              <a:sym typeface="Avenir"/>
            </a:endParaRPr>
          </a:p>
        </p:txBody>
      </p:sp>
      <p:sp>
        <p:nvSpPr>
          <p:cNvPr id="284" name="Google Shape;284;p30"/>
          <p:cNvSpPr txBox="1"/>
          <p:nvPr/>
        </p:nvSpPr>
        <p:spPr>
          <a:xfrm>
            <a:off x="945500" y="950750"/>
            <a:ext cx="51813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Courier New"/>
                <a:ea typeface="Courier New"/>
                <a:cs typeface="Courier New"/>
                <a:sym typeface="Courier New"/>
              </a:rPr>
              <a:t>verdi process status</a:t>
            </a:r>
            <a:r>
              <a:rPr lang="en-US">
                <a:latin typeface="Avenir"/>
                <a:ea typeface="Avenir"/>
                <a:cs typeface="Avenir"/>
                <a:sym typeface="Avenir"/>
              </a:rPr>
              <a:t>: </a:t>
            </a:r>
            <a:r>
              <a:rPr lang="en-US">
                <a:latin typeface="Avenir"/>
                <a:ea typeface="Avenir"/>
                <a:cs typeface="Avenir"/>
                <a:sym typeface="Avenir"/>
              </a:rPr>
              <a:t>tree representation of call stack</a:t>
            </a:r>
            <a:endParaRPr>
              <a:latin typeface="Avenir"/>
              <a:ea typeface="Avenir"/>
              <a:cs typeface="Avenir"/>
              <a:sym typeface="Avenir"/>
            </a:endParaRPr>
          </a:p>
        </p:txBody>
      </p:sp>
      <p:pic>
        <p:nvPicPr>
          <p:cNvPr id="285" name="Google Shape;285;p30"/>
          <p:cNvPicPr preferRelativeResize="0"/>
          <p:nvPr/>
        </p:nvPicPr>
        <p:blipFill>
          <a:blip r:embed="rId3">
            <a:alphaModFix/>
          </a:blip>
          <a:stretch>
            <a:fillRect/>
          </a:stretch>
        </p:blipFill>
        <p:spPr>
          <a:xfrm>
            <a:off x="1020775" y="1428749"/>
            <a:ext cx="7767176" cy="1775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31"/>
          <p:cNvSpPr txBox="1"/>
          <p:nvPr>
            <p:ph type="title"/>
          </p:nvPr>
        </p:nvSpPr>
        <p:spPr>
          <a:xfrm>
            <a:off x="904875" y="131025"/>
            <a:ext cx="69528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solidFill>
                  <a:schemeClr val="dk1"/>
                </a:solidFill>
              </a:rPr>
              <a:t>Command line interaction: </a:t>
            </a:r>
            <a:r>
              <a:rPr lang="en-US" sz="2600">
                <a:solidFill>
                  <a:schemeClr val="dk1"/>
                </a:solidFill>
                <a:latin typeface="Courier New"/>
                <a:ea typeface="Courier New"/>
                <a:cs typeface="Courier New"/>
                <a:sym typeface="Courier New"/>
              </a:rPr>
              <a:t>verdi process</a:t>
            </a:r>
            <a:endParaRPr sz="2600">
              <a:latin typeface="Courier New"/>
              <a:ea typeface="Courier New"/>
              <a:cs typeface="Courier New"/>
              <a:sym typeface="Courier New"/>
            </a:endParaRPr>
          </a:p>
        </p:txBody>
      </p:sp>
      <p:sp>
        <p:nvSpPr>
          <p:cNvPr id="291" name="Google Shape;291;p31"/>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2" name="Google Shape;292;p31"/>
          <p:cNvSpPr txBox="1"/>
          <p:nvPr/>
        </p:nvSpPr>
        <p:spPr>
          <a:xfrm>
            <a:off x="936775" y="552750"/>
            <a:ext cx="76977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ourier New"/>
                <a:ea typeface="Courier New"/>
                <a:cs typeface="Courier New"/>
                <a:sym typeface="Courier New"/>
              </a:rPr>
              <a:t>Y</a:t>
            </a:r>
            <a:r>
              <a:rPr lang="en-US">
                <a:latin typeface="Avenir"/>
                <a:ea typeface="Avenir"/>
                <a:cs typeface="Avenir"/>
                <a:sym typeface="Avenir"/>
              </a:rPr>
              <a:t>our one-stop-shop for inspecting and interacting with processes</a:t>
            </a:r>
            <a:endParaRPr>
              <a:latin typeface="Avenir"/>
              <a:ea typeface="Avenir"/>
              <a:cs typeface="Avenir"/>
              <a:sym typeface="Avenir"/>
            </a:endParaRPr>
          </a:p>
        </p:txBody>
      </p:sp>
      <p:sp>
        <p:nvSpPr>
          <p:cNvPr id="293" name="Google Shape;293;p31"/>
          <p:cNvSpPr txBox="1"/>
          <p:nvPr/>
        </p:nvSpPr>
        <p:spPr>
          <a:xfrm>
            <a:off x="945500" y="950750"/>
            <a:ext cx="76890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Courier New"/>
                <a:ea typeface="Courier New"/>
                <a:cs typeface="Courier New"/>
                <a:sym typeface="Courier New"/>
              </a:rPr>
              <a:t>verdi process report</a:t>
            </a:r>
            <a:r>
              <a:rPr lang="en-US">
                <a:latin typeface="Avenir"/>
                <a:ea typeface="Avenir"/>
                <a:cs typeface="Avenir"/>
                <a:sym typeface="Avenir"/>
              </a:rPr>
              <a:t>: </a:t>
            </a:r>
            <a:r>
              <a:rPr lang="en-US">
                <a:latin typeface="Avenir"/>
                <a:ea typeface="Avenir"/>
                <a:cs typeface="Avenir"/>
                <a:sym typeface="Avenir"/>
              </a:rPr>
              <a:t>complete report of log messages and scheduler stdout/stderr</a:t>
            </a:r>
            <a:endParaRPr>
              <a:latin typeface="Avenir"/>
              <a:ea typeface="Avenir"/>
              <a:cs typeface="Avenir"/>
              <a:sym typeface="Avenir"/>
            </a:endParaRPr>
          </a:p>
        </p:txBody>
      </p:sp>
      <p:pic>
        <p:nvPicPr>
          <p:cNvPr id="294" name="Google Shape;294;p31"/>
          <p:cNvPicPr preferRelativeResize="0"/>
          <p:nvPr/>
        </p:nvPicPr>
        <p:blipFill>
          <a:blip r:embed="rId3">
            <a:alphaModFix/>
          </a:blip>
          <a:stretch>
            <a:fillRect/>
          </a:stretch>
        </p:blipFill>
        <p:spPr>
          <a:xfrm>
            <a:off x="1034175" y="1465925"/>
            <a:ext cx="7658750" cy="1810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32"/>
          <p:cNvSpPr txBox="1"/>
          <p:nvPr>
            <p:ph type="title"/>
          </p:nvPr>
        </p:nvSpPr>
        <p:spPr>
          <a:xfrm>
            <a:off x="904875" y="131025"/>
            <a:ext cx="69528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solidFill>
                  <a:schemeClr val="dk1"/>
                </a:solidFill>
              </a:rPr>
              <a:t>Command line interaction: </a:t>
            </a:r>
            <a:r>
              <a:rPr lang="en-US" sz="2600">
                <a:solidFill>
                  <a:schemeClr val="dk1"/>
                </a:solidFill>
                <a:latin typeface="Courier New"/>
                <a:ea typeface="Courier New"/>
                <a:cs typeface="Courier New"/>
                <a:sym typeface="Courier New"/>
              </a:rPr>
              <a:t>verdi process</a:t>
            </a:r>
            <a:endParaRPr sz="2600">
              <a:latin typeface="Courier New"/>
              <a:ea typeface="Courier New"/>
              <a:cs typeface="Courier New"/>
              <a:sym typeface="Courier New"/>
            </a:endParaRPr>
          </a:p>
        </p:txBody>
      </p:sp>
      <p:sp>
        <p:nvSpPr>
          <p:cNvPr id="300" name="Google Shape;300;p32"/>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1" name="Google Shape;301;p32"/>
          <p:cNvSpPr txBox="1"/>
          <p:nvPr/>
        </p:nvSpPr>
        <p:spPr>
          <a:xfrm>
            <a:off x="936775" y="552750"/>
            <a:ext cx="76977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ourier New"/>
                <a:ea typeface="Courier New"/>
                <a:cs typeface="Courier New"/>
                <a:sym typeface="Courier New"/>
              </a:rPr>
              <a:t>Y</a:t>
            </a:r>
            <a:r>
              <a:rPr lang="en-US">
                <a:latin typeface="Avenir"/>
                <a:ea typeface="Avenir"/>
                <a:cs typeface="Avenir"/>
                <a:sym typeface="Avenir"/>
              </a:rPr>
              <a:t>our one-stop-shop for inspecting and interacting with processes</a:t>
            </a:r>
            <a:endParaRPr>
              <a:latin typeface="Avenir"/>
              <a:ea typeface="Avenir"/>
              <a:cs typeface="Avenir"/>
              <a:sym typeface="Avenir"/>
            </a:endParaRPr>
          </a:p>
        </p:txBody>
      </p:sp>
      <p:sp>
        <p:nvSpPr>
          <p:cNvPr id="302" name="Google Shape;302;p32"/>
          <p:cNvSpPr txBox="1"/>
          <p:nvPr/>
        </p:nvSpPr>
        <p:spPr>
          <a:xfrm>
            <a:off x="982675" y="1023250"/>
            <a:ext cx="51813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Courier New"/>
                <a:ea typeface="Courier New"/>
                <a:cs typeface="Courier New"/>
                <a:sym typeface="Courier New"/>
              </a:rPr>
              <a:t>verdi process pause</a:t>
            </a:r>
            <a:r>
              <a:rPr lang="en-US">
                <a:latin typeface="Avenir"/>
                <a:ea typeface="Avenir"/>
                <a:cs typeface="Avenir"/>
                <a:sym typeface="Avenir"/>
              </a:rPr>
              <a:t>: </a:t>
            </a:r>
            <a:r>
              <a:rPr lang="en-US">
                <a:latin typeface="Avenir"/>
                <a:ea typeface="Avenir"/>
                <a:cs typeface="Avenir"/>
                <a:sym typeface="Avenir"/>
              </a:rPr>
              <a:t>pause an active process</a:t>
            </a:r>
            <a:endParaRPr>
              <a:latin typeface="Avenir"/>
              <a:ea typeface="Avenir"/>
              <a:cs typeface="Avenir"/>
              <a:sym typeface="Avenir"/>
            </a:endParaRPr>
          </a:p>
        </p:txBody>
      </p:sp>
      <p:sp>
        <p:nvSpPr>
          <p:cNvPr id="303" name="Google Shape;303;p32"/>
          <p:cNvSpPr txBox="1"/>
          <p:nvPr/>
        </p:nvSpPr>
        <p:spPr>
          <a:xfrm>
            <a:off x="982675" y="1979975"/>
            <a:ext cx="51813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Courier New"/>
                <a:ea typeface="Courier New"/>
                <a:cs typeface="Courier New"/>
                <a:sym typeface="Courier New"/>
              </a:rPr>
              <a:t>verdi process play</a:t>
            </a:r>
            <a:r>
              <a:rPr lang="en-US">
                <a:latin typeface="Avenir"/>
                <a:ea typeface="Avenir"/>
                <a:cs typeface="Avenir"/>
                <a:sym typeface="Avenir"/>
              </a:rPr>
              <a:t>: resume a paused process</a:t>
            </a:r>
            <a:endParaRPr>
              <a:latin typeface="Avenir"/>
              <a:ea typeface="Avenir"/>
              <a:cs typeface="Avenir"/>
              <a:sym typeface="Avenir"/>
            </a:endParaRPr>
          </a:p>
        </p:txBody>
      </p:sp>
      <p:sp>
        <p:nvSpPr>
          <p:cNvPr id="304" name="Google Shape;304;p32"/>
          <p:cNvSpPr txBox="1"/>
          <p:nvPr/>
        </p:nvSpPr>
        <p:spPr>
          <a:xfrm>
            <a:off x="982675" y="3786125"/>
            <a:ext cx="75732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Courier New"/>
                <a:ea typeface="Courier New"/>
                <a:cs typeface="Courier New"/>
                <a:sym typeface="Courier New"/>
              </a:rPr>
              <a:t>verdi process pause/play/kill</a:t>
            </a:r>
            <a:r>
              <a:rPr lang="en-US">
                <a:latin typeface="Avenir"/>
                <a:ea typeface="Avenir"/>
                <a:cs typeface="Avenir"/>
                <a:sym typeface="Avenir"/>
              </a:rPr>
              <a:t>: </a:t>
            </a:r>
            <a:r>
              <a:rPr lang="en-US">
                <a:latin typeface="Avenir"/>
                <a:ea typeface="Avenir"/>
                <a:cs typeface="Avenir"/>
                <a:sym typeface="Avenir"/>
              </a:rPr>
              <a:t>fails if process is already terminated</a:t>
            </a:r>
            <a:endParaRPr>
              <a:latin typeface="Avenir"/>
              <a:ea typeface="Avenir"/>
              <a:cs typeface="Avenir"/>
              <a:sym typeface="Avenir"/>
            </a:endParaRPr>
          </a:p>
        </p:txBody>
      </p:sp>
      <p:sp>
        <p:nvSpPr>
          <p:cNvPr id="305" name="Google Shape;305;p32"/>
          <p:cNvSpPr txBox="1"/>
          <p:nvPr/>
        </p:nvSpPr>
        <p:spPr>
          <a:xfrm>
            <a:off x="982675" y="2887500"/>
            <a:ext cx="51813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Courier New"/>
                <a:ea typeface="Courier New"/>
                <a:cs typeface="Courier New"/>
                <a:sym typeface="Courier New"/>
              </a:rPr>
              <a:t>verdi process kill</a:t>
            </a:r>
            <a:r>
              <a:rPr lang="en-US">
                <a:latin typeface="Avenir"/>
                <a:ea typeface="Avenir"/>
                <a:cs typeface="Avenir"/>
                <a:sym typeface="Avenir"/>
              </a:rPr>
              <a:t>: </a:t>
            </a:r>
            <a:r>
              <a:rPr lang="en-US">
                <a:latin typeface="Avenir"/>
                <a:ea typeface="Avenir"/>
                <a:cs typeface="Avenir"/>
                <a:sym typeface="Avenir"/>
              </a:rPr>
              <a:t>kill an active process</a:t>
            </a:r>
            <a:endParaRPr>
              <a:latin typeface="Avenir"/>
              <a:ea typeface="Avenir"/>
              <a:cs typeface="Avenir"/>
              <a:sym typeface="Avenir"/>
            </a:endParaRPr>
          </a:p>
        </p:txBody>
      </p:sp>
      <p:pic>
        <p:nvPicPr>
          <p:cNvPr id="306" name="Google Shape;306;p32"/>
          <p:cNvPicPr preferRelativeResize="0"/>
          <p:nvPr/>
        </p:nvPicPr>
        <p:blipFill rotWithShape="1">
          <a:blip r:embed="rId3">
            <a:alphaModFix/>
          </a:blip>
          <a:srcRect b="0" l="0" r="36216" t="-3029"/>
          <a:stretch/>
        </p:blipFill>
        <p:spPr>
          <a:xfrm>
            <a:off x="1062200" y="1457650"/>
            <a:ext cx="5204251" cy="360400"/>
          </a:xfrm>
          <a:prstGeom prst="rect">
            <a:avLst/>
          </a:prstGeom>
          <a:noFill/>
          <a:ln>
            <a:noFill/>
          </a:ln>
        </p:spPr>
      </p:pic>
      <p:pic>
        <p:nvPicPr>
          <p:cNvPr id="307" name="Google Shape;307;p32"/>
          <p:cNvPicPr preferRelativeResize="0"/>
          <p:nvPr/>
        </p:nvPicPr>
        <p:blipFill rotWithShape="1">
          <a:blip r:embed="rId4">
            <a:alphaModFix/>
          </a:blip>
          <a:srcRect b="0" l="0" r="33137" t="0"/>
          <a:stretch/>
        </p:blipFill>
        <p:spPr>
          <a:xfrm>
            <a:off x="1062200" y="2412475"/>
            <a:ext cx="5218001" cy="334225"/>
          </a:xfrm>
          <a:prstGeom prst="rect">
            <a:avLst/>
          </a:prstGeom>
          <a:noFill/>
          <a:ln>
            <a:noFill/>
          </a:ln>
        </p:spPr>
      </p:pic>
      <p:pic>
        <p:nvPicPr>
          <p:cNvPr id="308" name="Google Shape;308;p32"/>
          <p:cNvPicPr preferRelativeResize="0"/>
          <p:nvPr/>
        </p:nvPicPr>
        <p:blipFill rotWithShape="1">
          <a:blip r:embed="rId5">
            <a:alphaModFix/>
          </a:blip>
          <a:srcRect b="0" l="0" r="33020" t="0"/>
          <a:stretch/>
        </p:blipFill>
        <p:spPr>
          <a:xfrm>
            <a:off x="1062200" y="4172750"/>
            <a:ext cx="5218001" cy="334000"/>
          </a:xfrm>
          <a:prstGeom prst="rect">
            <a:avLst/>
          </a:prstGeom>
          <a:noFill/>
          <a:ln>
            <a:noFill/>
          </a:ln>
        </p:spPr>
      </p:pic>
      <p:pic>
        <p:nvPicPr>
          <p:cNvPr id="309" name="Google Shape;309;p32"/>
          <p:cNvPicPr preferRelativeResize="0"/>
          <p:nvPr/>
        </p:nvPicPr>
        <p:blipFill rotWithShape="1">
          <a:blip r:embed="rId6">
            <a:alphaModFix/>
          </a:blip>
          <a:srcRect b="10" l="0" r="34054" t="0"/>
          <a:stretch/>
        </p:blipFill>
        <p:spPr>
          <a:xfrm>
            <a:off x="1062200" y="3290175"/>
            <a:ext cx="5181300" cy="320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pic>
        <p:nvPicPr>
          <p:cNvPr descr="Contributors for the 40+ plugins: Quantum ESPRESSO, Wannier90, CP2K, FLEUR, YAMBO, SIESTA, VASP, CASTEP, CRYSTAL, …… Contributors for the 40+ plugins: Quantum ESPRESSO, Wannier90, CP2K, FLEUR, YAMBO, SIESTA, VASP, CASTEP, CRYSTAL, … Contributors to aiida-core and former AiiDA team members —  Oscar Arbelaez, Michael Atambo, Valentin Bersier, Marco Borelli, Jocelyn Boullier, Jens Bröder, Ivano E. Castelli, Andrea Cepellotti, Keija Cui, Vladimir Dikan, Marco Dorigo, Y.-W. Fang, Fernando Gargiulo, Marco Gibertini, Davide Grassano, Dominik Gresch, Conrad Johnston, Rico Häuselmann, Daniel Hollas, Eric Hontz, Jianxing Huang, Christoph Koch, Espen Flage-Larsen, Ian Lee, Daniel Marchand, Antimo Marrazzo, Andrius Merkys, Simon Pintarelli, Nicolas Mounet, Tiziano Müller, Gianluca Prandini, Philip Rüßmann, Riccardo Sabatini, Ole Schütt, Phillippe Schwaller, Andreas Stamminger, Atsushi Togo, Daniele Tomerini, Nicola Varini, Martin Uhrin, Jason Yu, Austin Zadoks, Bonan Zhu, Mario Zic, Spyros ZoupanosThe CSCS support teams" id="314" name="Google Shape;314;p33"/>
          <p:cNvPicPr preferRelativeResize="0"/>
          <p:nvPr/>
        </p:nvPicPr>
        <p:blipFill rotWithShape="1">
          <a:blip r:embed="rId3">
            <a:alphaModFix/>
          </a:blip>
          <a:srcRect b="0" l="0" r="0" t="0"/>
          <a:stretch/>
        </p:blipFill>
        <p:spPr>
          <a:xfrm>
            <a:off x="1081994" y="2922607"/>
            <a:ext cx="3390414" cy="2132392"/>
          </a:xfrm>
          <a:prstGeom prst="rect">
            <a:avLst/>
          </a:prstGeom>
          <a:noFill/>
          <a:ln>
            <a:noFill/>
          </a:ln>
          <a:effectLst>
            <a:outerShdw blurRad="139700" rotWithShape="0" dir="2940000" dist="50800">
              <a:srgbClr val="000000">
                <a:alpha val="49803"/>
              </a:srgbClr>
            </a:outerShdw>
          </a:effectLst>
        </p:spPr>
      </p:pic>
      <p:sp>
        <p:nvSpPr>
          <p:cNvPr id="315" name="Google Shape;315;p33"/>
          <p:cNvSpPr txBox="1"/>
          <p:nvPr>
            <p:ph type="title"/>
          </p:nvPr>
        </p:nvSpPr>
        <p:spPr>
          <a:xfrm>
            <a:off x="904875" y="131025"/>
            <a:ext cx="6516900" cy="437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3"/>
              </a:buClr>
              <a:buSzPts val="3200"/>
              <a:buFont typeface="Avenir"/>
              <a:buNone/>
            </a:pPr>
            <a:r>
              <a:rPr b="1" lang="en-US" sz="3200">
                <a:solidFill>
                  <a:schemeClr val="accent3"/>
                </a:solidFill>
                <a:latin typeface="Avenir"/>
                <a:ea typeface="Avenir"/>
                <a:cs typeface="Avenir"/>
                <a:sym typeface="Avenir"/>
              </a:rPr>
              <a:t>Developers</a:t>
            </a:r>
            <a:endParaRPr/>
          </a:p>
        </p:txBody>
      </p:sp>
      <p:grpSp>
        <p:nvGrpSpPr>
          <p:cNvPr id="316" name="Google Shape;316;p33"/>
          <p:cNvGrpSpPr/>
          <p:nvPr/>
        </p:nvGrpSpPr>
        <p:grpSpPr>
          <a:xfrm>
            <a:off x="4876873" y="2994536"/>
            <a:ext cx="2147744" cy="1881316"/>
            <a:chOff x="0" y="0"/>
            <a:chExt cx="2147742" cy="1881314"/>
          </a:xfrm>
        </p:grpSpPr>
        <p:pic>
          <p:nvPicPr>
            <p:cNvPr descr="Image" id="317" name="Google Shape;317;p33"/>
            <p:cNvPicPr preferRelativeResize="0"/>
            <p:nvPr/>
          </p:nvPicPr>
          <p:blipFill rotWithShape="1">
            <a:blip r:embed="rId4">
              <a:alphaModFix/>
            </a:blip>
            <a:srcRect b="0" l="0" r="0" t="0"/>
            <a:stretch/>
          </p:blipFill>
          <p:spPr>
            <a:xfrm>
              <a:off x="0" y="0"/>
              <a:ext cx="2147742" cy="1881314"/>
            </a:xfrm>
            <a:prstGeom prst="rect">
              <a:avLst/>
            </a:prstGeom>
            <a:noFill/>
            <a:ln>
              <a:noFill/>
            </a:ln>
          </p:spPr>
        </p:pic>
        <p:sp>
          <p:nvSpPr>
            <p:cNvPr id="318" name="Google Shape;318;p33"/>
            <p:cNvSpPr txBox="1"/>
            <p:nvPr/>
          </p:nvSpPr>
          <p:spPr>
            <a:xfrm>
              <a:off x="312898" y="50815"/>
              <a:ext cx="1677949" cy="288824"/>
            </a:xfrm>
            <a:prstGeom prst="rect">
              <a:avLst/>
            </a:prstGeom>
            <a:noFill/>
            <a:ln>
              <a:noFill/>
            </a:ln>
          </p:spPr>
          <p:txBody>
            <a:bodyPr anchorCtr="0" anchor="t" bIns="45700" lIns="45700" spcFirstLastPara="1" rIns="45700" wrap="square" tIns="45700">
              <a:noAutofit/>
            </a:bodyPr>
            <a:lstStyle/>
            <a:p>
              <a:pPr indent="0" lvl="0" marL="0" marR="0" rtl="0" algn="l">
                <a:lnSpc>
                  <a:spcPct val="257142"/>
                </a:lnSpc>
                <a:spcBef>
                  <a:spcPts val="0"/>
                </a:spcBef>
                <a:spcAft>
                  <a:spcPts val="0"/>
                </a:spcAft>
                <a:buClr>
                  <a:srgbClr val="FFFFFF"/>
                </a:buClr>
                <a:buSzPts val="1400"/>
                <a:buFont typeface="Arial"/>
                <a:buNone/>
              </a:pPr>
              <a:r>
                <a:rPr b="1" i="0" lang="en-US" sz="1400" u="none" cap="none" strike="noStrike">
                  <a:solidFill>
                    <a:srgbClr val="FFFFFF"/>
                  </a:solidFill>
                  <a:latin typeface="Arial"/>
                  <a:ea typeface="Arial"/>
                  <a:cs typeface="Arial"/>
                  <a:sym typeface="Arial"/>
                </a:rPr>
                <a:t>AiiDA contributors</a:t>
              </a:r>
              <a:endParaRPr/>
            </a:p>
          </p:txBody>
        </p:sp>
      </p:grpSp>
      <p:sp>
        <p:nvSpPr>
          <p:cNvPr id="319" name="Google Shape;319;p33"/>
          <p:cNvSpPr txBox="1"/>
          <p:nvPr/>
        </p:nvSpPr>
        <p:spPr>
          <a:xfrm rot="-5400000">
            <a:off x="275222" y="1541891"/>
            <a:ext cx="2299018" cy="601580"/>
          </a:xfrm>
          <a:prstGeom prst="rect">
            <a:avLst/>
          </a:prstGeom>
          <a:noFill/>
          <a:ln>
            <a:noFill/>
          </a:ln>
        </p:spPr>
        <p:txBody>
          <a:bodyPr anchorCtr="0" anchor="t" bIns="21425" lIns="21425" spcFirstLastPara="1" rIns="21425" wrap="square" tIns="21425">
            <a:noAutofit/>
          </a:bodyPr>
          <a:lstStyle/>
          <a:p>
            <a:pPr indent="0" lvl="0" marL="0" marR="0" rtl="0" algn="ctr">
              <a:lnSpc>
                <a:spcPct val="100000"/>
              </a:lnSpc>
              <a:spcBef>
                <a:spcPts val="0"/>
              </a:spcBef>
              <a:spcAft>
                <a:spcPts val="0"/>
              </a:spcAft>
              <a:buClr>
                <a:srgbClr val="737373"/>
              </a:buClr>
              <a:buSzPts val="1400"/>
              <a:buFont typeface="Open Sans"/>
              <a:buNone/>
            </a:pPr>
            <a:r>
              <a:rPr b="1" i="0" lang="en-US" sz="1400" u="none" cap="none" strike="noStrike">
                <a:solidFill>
                  <a:srgbClr val="737373"/>
                </a:solidFill>
                <a:latin typeface="Open Sans"/>
                <a:ea typeface="Open Sans"/>
                <a:cs typeface="Open Sans"/>
                <a:sym typeface="Open Sans"/>
              </a:rPr>
              <a:t>The Materials Cloud </a:t>
            </a:r>
            <a:endParaRPr/>
          </a:p>
          <a:p>
            <a:pPr indent="0" lvl="0" marL="0" marR="0" rtl="0" algn="ctr">
              <a:lnSpc>
                <a:spcPct val="100000"/>
              </a:lnSpc>
              <a:spcBef>
                <a:spcPts val="0"/>
              </a:spcBef>
              <a:spcAft>
                <a:spcPts val="0"/>
              </a:spcAft>
              <a:buClr>
                <a:srgbClr val="737373"/>
              </a:buClr>
              <a:buSzPts val="1400"/>
              <a:buFont typeface="Open Sans"/>
              <a:buNone/>
            </a:pPr>
            <a:r>
              <a:rPr b="1" i="0" lang="en-US" sz="1400" u="none" cap="none" strike="noStrike">
                <a:solidFill>
                  <a:srgbClr val="737373"/>
                </a:solidFill>
                <a:latin typeface="Open Sans"/>
                <a:ea typeface="Open Sans"/>
                <a:cs typeface="Open Sans"/>
                <a:sym typeface="Open Sans"/>
              </a:rPr>
              <a:t>And AiiDA teams</a:t>
            </a:r>
            <a:endParaRPr/>
          </a:p>
        </p:txBody>
      </p:sp>
      <p:grpSp>
        <p:nvGrpSpPr>
          <p:cNvPr id="320" name="Google Shape;320;p33"/>
          <p:cNvGrpSpPr/>
          <p:nvPr/>
        </p:nvGrpSpPr>
        <p:grpSpPr>
          <a:xfrm>
            <a:off x="4096178" y="1865726"/>
            <a:ext cx="2968493" cy="1007825"/>
            <a:chOff x="0" y="0"/>
            <a:chExt cx="2968491" cy="1007823"/>
          </a:xfrm>
        </p:grpSpPr>
        <p:pic>
          <p:nvPicPr>
            <p:cNvPr descr="pizzi-small.jpg" id="321" name="Google Shape;321;p33"/>
            <p:cNvPicPr preferRelativeResize="0"/>
            <p:nvPr/>
          </p:nvPicPr>
          <p:blipFill rotWithShape="1">
            <a:blip r:embed="rId5">
              <a:alphaModFix/>
            </a:blip>
            <a:srcRect b="0" l="0" r="0" t="0"/>
            <a:stretch/>
          </p:blipFill>
          <p:spPr>
            <a:xfrm>
              <a:off x="57123" y="12840"/>
              <a:ext cx="466526" cy="622811"/>
            </a:xfrm>
            <a:prstGeom prst="rect">
              <a:avLst/>
            </a:prstGeom>
            <a:noFill/>
            <a:ln>
              <a:noFill/>
            </a:ln>
          </p:spPr>
        </p:pic>
        <p:sp>
          <p:nvSpPr>
            <p:cNvPr id="322" name="Google Shape;322;p33"/>
            <p:cNvSpPr txBox="1"/>
            <p:nvPr/>
          </p:nvSpPr>
          <p:spPr>
            <a:xfrm>
              <a:off x="0" y="577793"/>
              <a:ext cx="580868" cy="418765"/>
            </a:xfrm>
            <a:prstGeom prst="rect">
              <a:avLst/>
            </a:prstGeom>
            <a:noFill/>
            <a:ln>
              <a:noFill/>
            </a:ln>
          </p:spPr>
          <p:txBody>
            <a:bodyPr anchorCtr="0" anchor="ctr" bIns="10025" lIns="10025" spcFirstLastPara="1" rIns="10025" wrap="square" tIns="10025">
              <a:noAutofit/>
            </a:bodyPr>
            <a:lstStyle/>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Giovanni</a:t>
              </a:r>
              <a:br>
                <a:rPr b="0" i="0" lang="en-US" sz="600" u="none" cap="none" strike="noStrike">
                  <a:solidFill>
                    <a:srgbClr val="424242"/>
                  </a:solidFill>
                  <a:latin typeface="Open Sans"/>
                  <a:ea typeface="Open Sans"/>
                  <a:cs typeface="Open Sans"/>
                  <a:sym typeface="Open Sans"/>
                </a:rPr>
              </a:br>
              <a:r>
                <a:rPr b="0" i="0" lang="en-US" sz="600" u="none" cap="none" strike="noStrike">
                  <a:solidFill>
                    <a:srgbClr val="424242"/>
                  </a:solidFill>
                  <a:latin typeface="Open Sans"/>
                  <a:ea typeface="Open Sans"/>
                  <a:cs typeface="Open Sans"/>
                  <a:sym typeface="Open Sans"/>
                </a:rPr>
                <a:t>Pizzi</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(EPFL)</a:t>
              </a:r>
              <a:endParaRPr/>
            </a:p>
          </p:txBody>
        </p:sp>
        <p:pic>
          <p:nvPicPr>
            <p:cNvPr descr="nicola.jpg" id="323" name="Google Shape;323;p33"/>
            <p:cNvPicPr preferRelativeResize="0"/>
            <p:nvPr/>
          </p:nvPicPr>
          <p:blipFill rotWithShape="1">
            <a:blip r:embed="rId6">
              <a:alphaModFix/>
            </a:blip>
            <a:srcRect b="0" l="0" r="0" t="0"/>
            <a:stretch/>
          </p:blipFill>
          <p:spPr>
            <a:xfrm>
              <a:off x="2437748" y="0"/>
              <a:ext cx="467109" cy="622811"/>
            </a:xfrm>
            <a:prstGeom prst="rect">
              <a:avLst/>
            </a:prstGeom>
            <a:noFill/>
            <a:ln>
              <a:noFill/>
            </a:ln>
          </p:spPr>
        </p:pic>
        <p:sp>
          <p:nvSpPr>
            <p:cNvPr id="324" name="Google Shape;324;p33"/>
            <p:cNvSpPr txBox="1"/>
            <p:nvPr/>
          </p:nvSpPr>
          <p:spPr>
            <a:xfrm>
              <a:off x="2374114" y="577793"/>
              <a:ext cx="594377" cy="418766"/>
            </a:xfrm>
            <a:prstGeom prst="rect">
              <a:avLst/>
            </a:prstGeom>
            <a:noFill/>
            <a:ln>
              <a:noFill/>
            </a:ln>
          </p:spPr>
          <p:txBody>
            <a:bodyPr anchorCtr="0" anchor="ctr" bIns="10025" lIns="10025" spcFirstLastPara="1" rIns="10025" wrap="square" tIns="10025">
              <a:noAutofit/>
            </a:bodyPr>
            <a:lstStyle/>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Nicola</a:t>
              </a:r>
              <a:br>
                <a:rPr b="0" i="0" lang="en-US" sz="600" u="none" cap="none" strike="noStrike">
                  <a:solidFill>
                    <a:srgbClr val="424242"/>
                  </a:solidFill>
                  <a:latin typeface="Open Sans"/>
                  <a:ea typeface="Open Sans"/>
                  <a:cs typeface="Open Sans"/>
                  <a:sym typeface="Open Sans"/>
                </a:rPr>
              </a:br>
              <a:r>
                <a:rPr b="0" i="0" lang="en-US" sz="600" u="none" cap="none" strike="noStrike">
                  <a:solidFill>
                    <a:srgbClr val="424242"/>
                  </a:solidFill>
                  <a:latin typeface="Open Sans"/>
                  <a:ea typeface="Open Sans"/>
                  <a:cs typeface="Open Sans"/>
                  <a:sym typeface="Open Sans"/>
                </a:rPr>
                <a:t>Marzari</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(EPFL)</a:t>
              </a:r>
              <a:endParaRPr/>
            </a:p>
          </p:txBody>
        </p:sp>
        <p:pic>
          <p:nvPicPr>
            <p:cNvPr descr="schulthess.jpg" id="325" name="Google Shape;325;p33"/>
            <p:cNvPicPr preferRelativeResize="0"/>
            <p:nvPr/>
          </p:nvPicPr>
          <p:blipFill rotWithShape="1">
            <a:blip r:embed="rId7">
              <a:alphaModFix/>
            </a:blip>
            <a:srcRect b="0" l="0" r="0" t="0"/>
            <a:stretch/>
          </p:blipFill>
          <p:spPr>
            <a:xfrm>
              <a:off x="1873248" y="4764"/>
              <a:ext cx="467243" cy="621561"/>
            </a:xfrm>
            <a:prstGeom prst="rect">
              <a:avLst/>
            </a:prstGeom>
            <a:noFill/>
            <a:ln>
              <a:noFill/>
            </a:ln>
          </p:spPr>
        </p:pic>
        <p:sp>
          <p:nvSpPr>
            <p:cNvPr id="326" name="Google Shape;326;p33"/>
            <p:cNvSpPr txBox="1"/>
            <p:nvPr/>
          </p:nvSpPr>
          <p:spPr>
            <a:xfrm>
              <a:off x="1770644" y="566528"/>
              <a:ext cx="672450" cy="441295"/>
            </a:xfrm>
            <a:prstGeom prst="rect">
              <a:avLst/>
            </a:prstGeom>
            <a:noFill/>
            <a:ln>
              <a:noFill/>
            </a:ln>
          </p:spPr>
          <p:txBody>
            <a:bodyPr anchorCtr="0" anchor="ctr" bIns="10025" lIns="10025" spcFirstLastPara="1" rIns="10025" wrap="square" tIns="10025">
              <a:noAutofit/>
            </a:bodyPr>
            <a:lstStyle/>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Thomas</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Schulthess</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(ETHZ,CSCS)</a:t>
              </a:r>
              <a:endParaRPr/>
            </a:p>
          </p:txBody>
        </p:sp>
        <p:pic>
          <p:nvPicPr>
            <p:cNvPr descr="person-detail.person_image.jpeg" id="327" name="Google Shape;327;p33"/>
            <p:cNvPicPr preferRelativeResize="0"/>
            <p:nvPr/>
          </p:nvPicPr>
          <p:blipFill rotWithShape="1">
            <a:blip r:embed="rId8">
              <a:alphaModFix/>
            </a:blip>
            <a:srcRect b="0" l="0" r="0" t="0"/>
            <a:stretch/>
          </p:blipFill>
          <p:spPr>
            <a:xfrm>
              <a:off x="1305608" y="11691"/>
              <a:ext cx="467242" cy="620556"/>
            </a:xfrm>
            <a:prstGeom prst="rect">
              <a:avLst/>
            </a:prstGeom>
            <a:noFill/>
            <a:ln>
              <a:noFill/>
            </a:ln>
          </p:spPr>
        </p:pic>
        <p:sp>
          <p:nvSpPr>
            <p:cNvPr id="328" name="Google Shape;328;p33"/>
            <p:cNvSpPr txBox="1"/>
            <p:nvPr/>
          </p:nvSpPr>
          <p:spPr>
            <a:xfrm>
              <a:off x="1174498" y="577793"/>
              <a:ext cx="729462" cy="418765"/>
            </a:xfrm>
            <a:prstGeom prst="rect">
              <a:avLst/>
            </a:prstGeom>
            <a:noFill/>
            <a:ln>
              <a:noFill/>
            </a:ln>
          </p:spPr>
          <p:txBody>
            <a:bodyPr anchorCtr="0" anchor="ctr" bIns="10025" lIns="10025" spcFirstLastPara="1" rIns="10025" wrap="square" tIns="10025">
              <a:noAutofit/>
            </a:bodyPr>
            <a:lstStyle/>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Joost</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VandeVondele</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(ETHZ,CSCS)</a:t>
              </a:r>
              <a:endParaRPr/>
            </a:p>
          </p:txBody>
        </p:sp>
        <p:sp>
          <p:nvSpPr>
            <p:cNvPr id="329" name="Google Shape;329;p33"/>
            <p:cNvSpPr txBox="1"/>
            <p:nvPr/>
          </p:nvSpPr>
          <p:spPr>
            <a:xfrm>
              <a:off x="591746" y="574416"/>
              <a:ext cx="648411" cy="425520"/>
            </a:xfrm>
            <a:prstGeom prst="rect">
              <a:avLst/>
            </a:prstGeom>
            <a:noFill/>
            <a:ln>
              <a:noFill/>
            </a:ln>
          </p:spPr>
          <p:txBody>
            <a:bodyPr anchorCtr="0" anchor="ctr" bIns="10025" lIns="10025" spcFirstLastPara="1" rIns="10025" wrap="square" tIns="10025">
              <a:noAutofit/>
            </a:bodyPr>
            <a:lstStyle/>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Berend</a:t>
              </a:r>
              <a:br>
                <a:rPr b="0" i="0" lang="en-US" sz="600" u="none" cap="none" strike="noStrike">
                  <a:solidFill>
                    <a:srgbClr val="424242"/>
                  </a:solidFill>
                  <a:latin typeface="Open Sans"/>
                  <a:ea typeface="Open Sans"/>
                  <a:cs typeface="Open Sans"/>
                  <a:sym typeface="Open Sans"/>
                </a:rPr>
              </a:br>
              <a:r>
                <a:rPr b="0" i="0" lang="en-US" sz="600" u="none" cap="none" strike="noStrike">
                  <a:solidFill>
                    <a:srgbClr val="424242"/>
                  </a:solidFill>
                  <a:latin typeface="Open Sans"/>
                  <a:ea typeface="Open Sans"/>
                  <a:cs typeface="Open Sans"/>
                  <a:sym typeface="Open Sans"/>
                </a:rPr>
                <a:t>Smit</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(EPFL)</a:t>
              </a:r>
              <a:endParaRPr/>
            </a:p>
          </p:txBody>
        </p:sp>
        <p:pic>
          <p:nvPicPr>
            <p:cNvPr descr="Berend_Smit.jpg" id="330" name="Google Shape;330;p33"/>
            <p:cNvPicPr preferRelativeResize="0"/>
            <p:nvPr/>
          </p:nvPicPr>
          <p:blipFill rotWithShape="1">
            <a:blip r:embed="rId9">
              <a:alphaModFix/>
            </a:blip>
            <a:srcRect b="0" l="6714" r="16297" t="0"/>
            <a:stretch/>
          </p:blipFill>
          <p:spPr>
            <a:xfrm>
              <a:off x="676514" y="12840"/>
              <a:ext cx="478893" cy="622046"/>
            </a:xfrm>
            <a:prstGeom prst="rect">
              <a:avLst/>
            </a:prstGeom>
            <a:noFill/>
            <a:ln>
              <a:noFill/>
            </a:ln>
          </p:spPr>
        </p:pic>
      </p:grpSp>
      <p:sp>
        <p:nvSpPr>
          <p:cNvPr id="331" name="Google Shape;331;p33"/>
          <p:cNvSpPr txBox="1"/>
          <p:nvPr/>
        </p:nvSpPr>
        <p:spPr>
          <a:xfrm>
            <a:off x="5150188" y="1411592"/>
            <a:ext cx="729600" cy="418800"/>
          </a:xfrm>
          <a:prstGeom prst="rect">
            <a:avLst/>
          </a:prstGeom>
          <a:noFill/>
          <a:ln>
            <a:noFill/>
          </a:ln>
        </p:spPr>
        <p:txBody>
          <a:bodyPr anchorCtr="0" anchor="ctr" bIns="10025" lIns="10025" spcFirstLastPara="1" rIns="10025" wrap="square" tIns="10025">
            <a:noAutofit/>
          </a:bodyPr>
          <a:lstStyle/>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Leonid</a:t>
            </a:r>
            <a:br>
              <a:rPr b="0" i="0" lang="en-US" sz="600" u="none" cap="none" strike="noStrike">
                <a:solidFill>
                  <a:srgbClr val="424242"/>
                </a:solidFill>
                <a:latin typeface="Open Sans"/>
                <a:ea typeface="Open Sans"/>
                <a:cs typeface="Open Sans"/>
                <a:sym typeface="Open Sans"/>
              </a:rPr>
            </a:br>
            <a:r>
              <a:rPr b="0" i="0" lang="en-US" sz="600" u="none" cap="none" strike="noStrike">
                <a:solidFill>
                  <a:srgbClr val="424242"/>
                </a:solidFill>
                <a:latin typeface="Open Sans"/>
                <a:ea typeface="Open Sans"/>
                <a:cs typeface="Open Sans"/>
                <a:sym typeface="Open Sans"/>
              </a:rPr>
              <a:t>Kahle</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(EPFL)</a:t>
            </a:r>
            <a:endParaRPr/>
          </a:p>
        </p:txBody>
      </p:sp>
      <p:pic>
        <p:nvPicPr>
          <p:cNvPr descr="leonid_color.jpg" id="332" name="Google Shape;332;p33"/>
          <p:cNvPicPr preferRelativeResize="0"/>
          <p:nvPr/>
        </p:nvPicPr>
        <p:blipFill rotWithShape="1">
          <a:blip r:embed="rId10">
            <a:alphaModFix/>
          </a:blip>
          <a:srcRect b="0" l="3474" r="0" t="0"/>
          <a:stretch/>
        </p:blipFill>
        <p:spPr>
          <a:xfrm>
            <a:off x="5279565" y="825450"/>
            <a:ext cx="470665" cy="622989"/>
          </a:xfrm>
          <a:prstGeom prst="rect">
            <a:avLst/>
          </a:prstGeom>
          <a:noFill/>
          <a:ln>
            <a:noFill/>
          </a:ln>
        </p:spPr>
      </p:pic>
      <p:sp>
        <p:nvSpPr>
          <p:cNvPr id="333" name="Google Shape;333;p33"/>
          <p:cNvSpPr txBox="1"/>
          <p:nvPr/>
        </p:nvSpPr>
        <p:spPr>
          <a:xfrm>
            <a:off x="4585755" y="1411592"/>
            <a:ext cx="729600" cy="418800"/>
          </a:xfrm>
          <a:prstGeom prst="rect">
            <a:avLst/>
          </a:prstGeom>
          <a:noFill/>
          <a:ln>
            <a:noFill/>
          </a:ln>
        </p:spPr>
        <p:txBody>
          <a:bodyPr anchorCtr="0" anchor="ctr" bIns="10025" lIns="10025" spcFirstLastPara="1" rIns="10025" wrap="square" tIns="10025">
            <a:noAutofit/>
          </a:bodyPr>
          <a:lstStyle/>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Sebastiaan</a:t>
            </a:r>
            <a:br>
              <a:rPr b="0" i="0" lang="en-US" sz="600" u="none" cap="none" strike="noStrike">
                <a:solidFill>
                  <a:srgbClr val="424242"/>
                </a:solidFill>
                <a:latin typeface="Open Sans"/>
                <a:ea typeface="Open Sans"/>
                <a:cs typeface="Open Sans"/>
                <a:sym typeface="Open Sans"/>
              </a:rPr>
            </a:br>
            <a:r>
              <a:rPr b="0" i="0" lang="en-US" sz="600" u="none" cap="none" strike="noStrike">
                <a:solidFill>
                  <a:srgbClr val="424242"/>
                </a:solidFill>
                <a:latin typeface="Open Sans"/>
                <a:ea typeface="Open Sans"/>
                <a:cs typeface="Open Sans"/>
                <a:sym typeface="Open Sans"/>
              </a:rPr>
              <a:t>P. Huber</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(EPFL)</a:t>
            </a:r>
            <a:endParaRPr/>
          </a:p>
        </p:txBody>
      </p:sp>
      <p:pic>
        <p:nvPicPr>
          <p:cNvPr descr="borelli.jpg" id="334" name="Google Shape;334;p33"/>
          <p:cNvPicPr preferRelativeResize="0"/>
          <p:nvPr/>
        </p:nvPicPr>
        <p:blipFill rotWithShape="1">
          <a:blip r:embed="rId11">
            <a:alphaModFix/>
          </a:blip>
          <a:srcRect b="0" l="0" r="0" t="0"/>
          <a:stretch/>
        </p:blipFill>
        <p:spPr>
          <a:xfrm>
            <a:off x="3525947" y="830742"/>
            <a:ext cx="467243" cy="622084"/>
          </a:xfrm>
          <a:prstGeom prst="rect">
            <a:avLst/>
          </a:prstGeom>
          <a:noFill/>
          <a:ln>
            <a:noFill/>
          </a:ln>
        </p:spPr>
      </p:pic>
      <p:sp>
        <p:nvSpPr>
          <p:cNvPr id="335" name="Google Shape;335;p33"/>
          <p:cNvSpPr txBox="1"/>
          <p:nvPr/>
        </p:nvSpPr>
        <p:spPr>
          <a:xfrm>
            <a:off x="3398215" y="1421724"/>
            <a:ext cx="722700" cy="398400"/>
          </a:xfrm>
          <a:prstGeom prst="rect">
            <a:avLst/>
          </a:prstGeom>
          <a:noFill/>
          <a:ln>
            <a:noFill/>
          </a:ln>
        </p:spPr>
        <p:txBody>
          <a:bodyPr anchorCtr="0" anchor="ctr" bIns="10025" lIns="10025" spcFirstLastPara="1" rIns="10025" wrap="square" tIns="10025">
            <a:noAutofit/>
          </a:bodyPr>
          <a:lstStyle/>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Marco</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Borelli</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(EPFL)</a:t>
            </a:r>
            <a:endParaRPr/>
          </a:p>
        </p:txBody>
      </p:sp>
      <p:pic>
        <p:nvPicPr>
          <p:cNvPr descr="vgranata.jpeg" id="336" name="Google Shape;336;p33"/>
          <p:cNvPicPr preferRelativeResize="0"/>
          <p:nvPr/>
        </p:nvPicPr>
        <p:blipFill rotWithShape="1">
          <a:blip r:embed="rId12">
            <a:alphaModFix/>
          </a:blip>
          <a:srcRect b="15999" l="18085" r="18085" t="2923"/>
          <a:stretch/>
        </p:blipFill>
        <p:spPr>
          <a:xfrm>
            <a:off x="4138242" y="837996"/>
            <a:ext cx="489089" cy="621269"/>
          </a:xfrm>
          <a:prstGeom prst="rect">
            <a:avLst/>
          </a:prstGeom>
          <a:noFill/>
          <a:ln>
            <a:noFill/>
          </a:ln>
        </p:spPr>
      </p:pic>
      <p:sp>
        <p:nvSpPr>
          <p:cNvPr id="337" name="Google Shape;337;p33"/>
          <p:cNvSpPr txBox="1"/>
          <p:nvPr/>
        </p:nvSpPr>
        <p:spPr>
          <a:xfrm>
            <a:off x="4027676" y="1417081"/>
            <a:ext cx="710400" cy="407700"/>
          </a:xfrm>
          <a:prstGeom prst="rect">
            <a:avLst/>
          </a:prstGeom>
          <a:noFill/>
          <a:ln>
            <a:noFill/>
          </a:ln>
        </p:spPr>
        <p:txBody>
          <a:bodyPr anchorCtr="0" anchor="ctr" bIns="14275" lIns="14275" spcFirstLastPara="1" rIns="14275" wrap="square" tIns="14275">
            <a:noAutofit/>
          </a:bodyPr>
          <a:lstStyle/>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Valeria</a:t>
            </a:r>
            <a:br>
              <a:rPr b="0" i="0" lang="en-US" sz="600" u="none" cap="none" strike="noStrike">
                <a:solidFill>
                  <a:srgbClr val="424242"/>
                </a:solidFill>
                <a:latin typeface="Open Sans"/>
                <a:ea typeface="Open Sans"/>
                <a:cs typeface="Open Sans"/>
                <a:sym typeface="Open Sans"/>
              </a:rPr>
            </a:br>
            <a:r>
              <a:rPr b="0" i="0" lang="en-US" sz="600" u="none" cap="none" strike="noStrike">
                <a:solidFill>
                  <a:srgbClr val="424242"/>
                </a:solidFill>
                <a:latin typeface="Open Sans"/>
                <a:ea typeface="Open Sans"/>
                <a:cs typeface="Open Sans"/>
                <a:sym typeface="Open Sans"/>
              </a:rPr>
              <a:t>Granata</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(EPFL)</a:t>
            </a:r>
            <a:endParaRPr/>
          </a:p>
        </p:txBody>
      </p:sp>
      <p:pic>
        <p:nvPicPr>
          <p:cNvPr descr="caspar.jpeg" id="338" name="Google Shape;338;p33"/>
          <p:cNvPicPr preferRelativeResize="0"/>
          <p:nvPr/>
        </p:nvPicPr>
        <p:blipFill rotWithShape="1">
          <a:blip r:embed="rId13">
            <a:alphaModFix/>
          </a:blip>
          <a:srcRect b="0" l="0" r="0" t="0"/>
          <a:stretch/>
        </p:blipFill>
        <p:spPr>
          <a:xfrm>
            <a:off x="2348382" y="833846"/>
            <a:ext cx="465934" cy="622045"/>
          </a:xfrm>
          <a:prstGeom prst="rect">
            <a:avLst/>
          </a:prstGeom>
          <a:noFill/>
          <a:ln>
            <a:noFill/>
          </a:ln>
        </p:spPr>
      </p:pic>
      <p:sp>
        <p:nvSpPr>
          <p:cNvPr id="339" name="Google Shape;339;p33"/>
          <p:cNvSpPr txBox="1"/>
          <p:nvPr/>
        </p:nvSpPr>
        <p:spPr>
          <a:xfrm>
            <a:off x="2257144" y="1408215"/>
            <a:ext cx="648411" cy="425520"/>
          </a:xfrm>
          <a:prstGeom prst="rect">
            <a:avLst/>
          </a:prstGeom>
          <a:noFill/>
          <a:ln>
            <a:noFill/>
          </a:ln>
        </p:spPr>
        <p:txBody>
          <a:bodyPr anchorCtr="0" anchor="ctr" bIns="14275" lIns="14275" spcFirstLastPara="1" rIns="14275" wrap="square" tIns="14275">
            <a:noAutofit/>
          </a:bodyPr>
          <a:lstStyle/>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Casper W.</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Andersen</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(EPFL)</a:t>
            </a:r>
            <a:endParaRPr/>
          </a:p>
        </p:txBody>
      </p:sp>
      <p:pic>
        <p:nvPicPr>
          <p:cNvPr descr="simon.jpg" id="340" name="Google Shape;340;p33"/>
          <p:cNvPicPr preferRelativeResize="0"/>
          <p:nvPr/>
        </p:nvPicPr>
        <p:blipFill rotWithShape="1">
          <a:blip r:embed="rId14">
            <a:alphaModFix/>
          </a:blip>
          <a:srcRect b="47464" l="25582" r="20668" t="4306"/>
          <a:stretch/>
        </p:blipFill>
        <p:spPr>
          <a:xfrm>
            <a:off x="1738326" y="844529"/>
            <a:ext cx="462711" cy="622802"/>
          </a:xfrm>
          <a:prstGeom prst="rect">
            <a:avLst/>
          </a:prstGeom>
          <a:noFill/>
          <a:ln>
            <a:noFill/>
          </a:ln>
        </p:spPr>
      </p:pic>
      <p:sp>
        <p:nvSpPr>
          <p:cNvPr id="341" name="Google Shape;341;p33"/>
          <p:cNvSpPr txBox="1"/>
          <p:nvPr/>
        </p:nvSpPr>
        <p:spPr>
          <a:xfrm>
            <a:off x="1653055" y="1425076"/>
            <a:ext cx="594377" cy="418765"/>
          </a:xfrm>
          <a:prstGeom prst="rect">
            <a:avLst/>
          </a:prstGeom>
          <a:noFill/>
          <a:ln>
            <a:noFill/>
          </a:ln>
        </p:spPr>
        <p:txBody>
          <a:bodyPr anchorCtr="0" anchor="ctr" bIns="10025" lIns="10025" spcFirstLastPara="1" rIns="10025" wrap="square" tIns="10025">
            <a:noAutofit/>
          </a:bodyPr>
          <a:lstStyle/>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Carl Simon</a:t>
            </a:r>
            <a:br>
              <a:rPr b="0" i="0" lang="en-US" sz="600" u="none" cap="none" strike="noStrike">
                <a:solidFill>
                  <a:srgbClr val="424242"/>
                </a:solidFill>
                <a:latin typeface="Open Sans"/>
                <a:ea typeface="Open Sans"/>
                <a:cs typeface="Open Sans"/>
                <a:sym typeface="Open Sans"/>
              </a:rPr>
            </a:br>
            <a:r>
              <a:rPr b="0" i="0" lang="en-US" sz="600" u="none" cap="none" strike="noStrike">
                <a:solidFill>
                  <a:srgbClr val="424242"/>
                </a:solidFill>
                <a:latin typeface="Open Sans"/>
                <a:ea typeface="Open Sans"/>
                <a:cs typeface="Open Sans"/>
                <a:sym typeface="Open Sans"/>
              </a:rPr>
              <a:t>Adorf</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(EPFL)</a:t>
            </a:r>
            <a:endParaRPr/>
          </a:p>
        </p:txBody>
      </p:sp>
      <p:pic>
        <p:nvPicPr>
          <p:cNvPr descr="snehal_waychal.jpg" id="342" name="Google Shape;342;p33"/>
          <p:cNvPicPr preferRelativeResize="0"/>
          <p:nvPr/>
        </p:nvPicPr>
        <p:blipFill rotWithShape="1">
          <a:blip r:embed="rId15">
            <a:alphaModFix/>
          </a:blip>
          <a:srcRect b="0" l="0" r="0" t="0"/>
          <a:stretch/>
        </p:blipFill>
        <p:spPr>
          <a:xfrm>
            <a:off x="5861092" y="815834"/>
            <a:ext cx="467244" cy="622989"/>
          </a:xfrm>
          <a:prstGeom prst="rect">
            <a:avLst/>
          </a:prstGeom>
          <a:noFill/>
          <a:ln>
            <a:noFill/>
          </a:ln>
        </p:spPr>
      </p:pic>
      <p:sp>
        <p:nvSpPr>
          <p:cNvPr id="343" name="Google Shape;343;p33"/>
          <p:cNvSpPr txBox="1"/>
          <p:nvPr/>
        </p:nvSpPr>
        <p:spPr>
          <a:xfrm>
            <a:off x="5729982" y="1401977"/>
            <a:ext cx="729600" cy="418800"/>
          </a:xfrm>
          <a:prstGeom prst="rect">
            <a:avLst/>
          </a:prstGeom>
          <a:noFill/>
          <a:ln>
            <a:noFill/>
          </a:ln>
        </p:spPr>
        <p:txBody>
          <a:bodyPr anchorCtr="0" anchor="ctr" bIns="10025" lIns="10025" spcFirstLastPara="1" rIns="10025" wrap="square" tIns="10025">
            <a:noAutofit/>
          </a:bodyPr>
          <a:lstStyle/>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Snehal P.</a:t>
            </a:r>
            <a:br>
              <a:rPr b="0" i="0" lang="en-US" sz="600" u="none" cap="none" strike="noStrike">
                <a:solidFill>
                  <a:srgbClr val="424242"/>
                </a:solidFill>
                <a:latin typeface="Open Sans"/>
                <a:ea typeface="Open Sans"/>
                <a:cs typeface="Open Sans"/>
                <a:sym typeface="Open Sans"/>
              </a:rPr>
            </a:br>
            <a:r>
              <a:rPr b="0" i="0" lang="en-US" sz="600" u="none" cap="none" strike="noStrike">
                <a:solidFill>
                  <a:srgbClr val="424242"/>
                </a:solidFill>
                <a:latin typeface="Open Sans"/>
                <a:ea typeface="Open Sans"/>
                <a:cs typeface="Open Sans"/>
                <a:sym typeface="Open Sans"/>
              </a:rPr>
              <a:t>Kumbhar</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(EPFL)</a:t>
            </a:r>
            <a:endParaRPr/>
          </a:p>
        </p:txBody>
      </p:sp>
      <p:pic>
        <p:nvPicPr>
          <p:cNvPr descr="passaro.jpeg" id="344" name="Google Shape;344;p33"/>
          <p:cNvPicPr preferRelativeResize="0"/>
          <p:nvPr/>
        </p:nvPicPr>
        <p:blipFill rotWithShape="1">
          <a:blip r:embed="rId16">
            <a:alphaModFix/>
          </a:blip>
          <a:srcRect b="0" l="0" r="0" t="0"/>
          <a:stretch/>
        </p:blipFill>
        <p:spPr>
          <a:xfrm>
            <a:off x="6486610" y="824230"/>
            <a:ext cx="467243" cy="622990"/>
          </a:xfrm>
          <a:prstGeom prst="rect">
            <a:avLst/>
          </a:prstGeom>
          <a:noFill/>
          <a:ln>
            <a:noFill/>
          </a:ln>
        </p:spPr>
      </p:pic>
      <p:sp>
        <p:nvSpPr>
          <p:cNvPr id="345" name="Google Shape;345;p33"/>
          <p:cNvSpPr txBox="1"/>
          <p:nvPr/>
        </p:nvSpPr>
        <p:spPr>
          <a:xfrm>
            <a:off x="6396026" y="1398600"/>
            <a:ext cx="648300" cy="425400"/>
          </a:xfrm>
          <a:prstGeom prst="rect">
            <a:avLst/>
          </a:prstGeom>
          <a:noFill/>
          <a:ln>
            <a:noFill/>
          </a:ln>
        </p:spPr>
        <p:txBody>
          <a:bodyPr anchorCtr="0" anchor="ctr" bIns="10025" lIns="10025" spcFirstLastPara="1" rIns="10025" wrap="square" tIns="10025">
            <a:noAutofit/>
          </a:bodyPr>
          <a:lstStyle/>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Elsa</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Passaro</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(EPFL)</a:t>
            </a:r>
            <a:endParaRPr/>
          </a:p>
        </p:txBody>
      </p:sp>
      <p:sp>
        <p:nvSpPr>
          <p:cNvPr id="346" name="Google Shape;346;p33"/>
          <p:cNvSpPr txBox="1"/>
          <p:nvPr/>
        </p:nvSpPr>
        <p:spPr>
          <a:xfrm>
            <a:off x="1632552" y="2453267"/>
            <a:ext cx="648411" cy="425520"/>
          </a:xfrm>
          <a:prstGeom prst="rect">
            <a:avLst/>
          </a:prstGeom>
          <a:noFill/>
          <a:ln>
            <a:noFill/>
          </a:ln>
        </p:spPr>
        <p:txBody>
          <a:bodyPr anchorCtr="0" anchor="ctr" bIns="10025" lIns="10025" spcFirstLastPara="1" rIns="10025" wrap="square" tIns="10025">
            <a:noAutofit/>
          </a:bodyPr>
          <a:lstStyle/>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Francisco F. Ramirez</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(EPFL)</a:t>
            </a:r>
            <a:endParaRPr/>
          </a:p>
        </p:txBody>
      </p:sp>
      <p:pic>
        <p:nvPicPr>
          <p:cNvPr descr="talirz.jpg" id="347" name="Google Shape;347;p33"/>
          <p:cNvPicPr preferRelativeResize="0"/>
          <p:nvPr/>
        </p:nvPicPr>
        <p:blipFill rotWithShape="1">
          <a:blip r:embed="rId17">
            <a:alphaModFix/>
          </a:blip>
          <a:srcRect b="0" l="0" r="0" t="0"/>
          <a:stretch/>
        </p:blipFill>
        <p:spPr>
          <a:xfrm>
            <a:off x="2290777" y="1882729"/>
            <a:ext cx="467242" cy="621432"/>
          </a:xfrm>
          <a:prstGeom prst="rect">
            <a:avLst/>
          </a:prstGeom>
          <a:noFill/>
          <a:ln>
            <a:noFill/>
          </a:ln>
        </p:spPr>
      </p:pic>
      <p:sp>
        <p:nvSpPr>
          <p:cNvPr id="348" name="Google Shape;348;p33"/>
          <p:cNvSpPr txBox="1"/>
          <p:nvPr/>
        </p:nvSpPr>
        <p:spPr>
          <a:xfrm>
            <a:off x="2200192" y="2456708"/>
            <a:ext cx="648411" cy="425520"/>
          </a:xfrm>
          <a:prstGeom prst="rect">
            <a:avLst/>
          </a:prstGeom>
          <a:noFill/>
          <a:ln>
            <a:noFill/>
          </a:ln>
        </p:spPr>
        <p:txBody>
          <a:bodyPr anchorCtr="0" anchor="ctr" bIns="10025" lIns="10025" spcFirstLastPara="1" rIns="10025" wrap="square" tIns="10025">
            <a:noAutofit/>
          </a:bodyPr>
          <a:lstStyle/>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Leopold</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Talirz</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(EPFL)</a:t>
            </a:r>
            <a:endParaRPr/>
          </a:p>
        </p:txBody>
      </p:sp>
      <p:pic>
        <p:nvPicPr>
          <p:cNvPr descr="user_male_portrait.png" id="349" name="Google Shape;349;p33"/>
          <p:cNvPicPr preferRelativeResize="0"/>
          <p:nvPr/>
        </p:nvPicPr>
        <p:blipFill rotWithShape="1">
          <a:blip r:embed="rId18">
            <a:alphaModFix/>
          </a:blip>
          <a:srcRect b="0" l="0" r="0" t="0"/>
          <a:stretch/>
        </p:blipFill>
        <p:spPr>
          <a:xfrm>
            <a:off x="2852615" y="1883854"/>
            <a:ext cx="472435" cy="622990"/>
          </a:xfrm>
          <a:prstGeom prst="rect">
            <a:avLst/>
          </a:prstGeom>
          <a:noFill/>
          <a:ln>
            <a:noFill/>
          </a:ln>
        </p:spPr>
      </p:pic>
      <p:sp>
        <p:nvSpPr>
          <p:cNvPr id="350" name="Google Shape;350;p33"/>
          <p:cNvSpPr txBox="1"/>
          <p:nvPr/>
        </p:nvSpPr>
        <p:spPr>
          <a:xfrm>
            <a:off x="2724101" y="2460085"/>
            <a:ext cx="729462" cy="418766"/>
          </a:xfrm>
          <a:prstGeom prst="rect">
            <a:avLst/>
          </a:prstGeom>
          <a:noFill/>
          <a:ln>
            <a:noFill/>
          </a:ln>
        </p:spPr>
        <p:txBody>
          <a:bodyPr anchorCtr="0" anchor="ctr" bIns="10025" lIns="10025" spcFirstLastPara="1" rIns="10025" wrap="square" tIns="10025">
            <a:noAutofit/>
          </a:bodyPr>
          <a:lstStyle/>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Aliaksandr</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Yakutovich</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(EPFL)</a:t>
            </a:r>
            <a:endParaRPr/>
          </a:p>
        </p:txBody>
      </p:sp>
      <p:pic>
        <p:nvPicPr>
          <p:cNvPr descr="ramirez.jpg" id="351" name="Google Shape;351;p33"/>
          <p:cNvPicPr preferRelativeResize="0"/>
          <p:nvPr/>
        </p:nvPicPr>
        <p:blipFill rotWithShape="1">
          <a:blip r:embed="rId19">
            <a:alphaModFix/>
          </a:blip>
          <a:srcRect b="919" l="12601" r="12600" t="919"/>
          <a:stretch/>
        </p:blipFill>
        <p:spPr>
          <a:xfrm>
            <a:off x="1723807" y="1874392"/>
            <a:ext cx="465843" cy="611351"/>
          </a:xfrm>
          <a:prstGeom prst="rect">
            <a:avLst/>
          </a:prstGeom>
          <a:noFill/>
          <a:ln>
            <a:noFill/>
          </a:ln>
        </p:spPr>
      </p:pic>
      <p:pic>
        <p:nvPicPr>
          <p:cNvPr descr="Image" id="352" name="Google Shape;352;p33"/>
          <p:cNvPicPr preferRelativeResize="0"/>
          <p:nvPr/>
        </p:nvPicPr>
        <p:blipFill rotWithShape="1">
          <a:blip r:embed="rId20">
            <a:alphaModFix/>
          </a:blip>
          <a:srcRect b="0" l="13902" r="13902" t="0"/>
          <a:stretch/>
        </p:blipFill>
        <p:spPr>
          <a:xfrm>
            <a:off x="2927257" y="830642"/>
            <a:ext cx="449267" cy="622301"/>
          </a:xfrm>
          <a:prstGeom prst="rect">
            <a:avLst/>
          </a:prstGeom>
          <a:noFill/>
          <a:ln>
            <a:noFill/>
          </a:ln>
        </p:spPr>
      </p:pic>
      <p:pic>
        <p:nvPicPr>
          <p:cNvPr descr="Image" id="353" name="Google Shape;353;p33"/>
          <p:cNvPicPr preferRelativeResize="0"/>
          <p:nvPr/>
        </p:nvPicPr>
        <p:blipFill rotWithShape="1">
          <a:blip r:embed="rId21">
            <a:alphaModFix/>
          </a:blip>
          <a:srcRect b="26796" l="2782" r="46519" t="0"/>
          <a:stretch/>
        </p:blipFill>
        <p:spPr>
          <a:xfrm>
            <a:off x="3458606" y="1883854"/>
            <a:ext cx="430975" cy="622301"/>
          </a:xfrm>
          <a:prstGeom prst="rect">
            <a:avLst/>
          </a:prstGeom>
          <a:noFill/>
          <a:ln>
            <a:noFill/>
          </a:ln>
        </p:spPr>
      </p:pic>
      <p:sp>
        <p:nvSpPr>
          <p:cNvPr id="354" name="Google Shape;354;p33"/>
          <p:cNvSpPr txBox="1"/>
          <p:nvPr/>
        </p:nvSpPr>
        <p:spPr>
          <a:xfrm>
            <a:off x="2813393" y="1421763"/>
            <a:ext cx="648300" cy="425400"/>
          </a:xfrm>
          <a:prstGeom prst="rect">
            <a:avLst/>
          </a:prstGeom>
          <a:noFill/>
          <a:ln>
            <a:noFill/>
          </a:ln>
        </p:spPr>
        <p:txBody>
          <a:bodyPr anchorCtr="0" anchor="ctr" bIns="10025" lIns="10025" spcFirstLastPara="1" rIns="10025" wrap="square" tIns="10025">
            <a:noAutofit/>
          </a:bodyPr>
          <a:lstStyle/>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Marnik</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Bercx</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(EPFL)</a:t>
            </a:r>
            <a:endParaRPr/>
          </a:p>
        </p:txBody>
      </p:sp>
      <p:sp>
        <p:nvSpPr>
          <p:cNvPr id="355" name="Google Shape;355;p33"/>
          <p:cNvSpPr txBox="1"/>
          <p:nvPr/>
        </p:nvSpPr>
        <p:spPr>
          <a:xfrm>
            <a:off x="3309379" y="2460085"/>
            <a:ext cx="729462" cy="418766"/>
          </a:xfrm>
          <a:prstGeom prst="rect">
            <a:avLst/>
          </a:prstGeom>
          <a:noFill/>
          <a:ln>
            <a:noFill/>
          </a:ln>
        </p:spPr>
        <p:txBody>
          <a:bodyPr anchorCtr="0" anchor="ctr" bIns="10025" lIns="10025" spcFirstLastPara="1" rIns="10025" wrap="square" tIns="10025">
            <a:noAutofit/>
          </a:bodyPr>
          <a:lstStyle/>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Chris</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Sewell</a:t>
            </a:r>
            <a:endParaRPr/>
          </a:p>
          <a:p>
            <a:pPr indent="0" lvl="0" marL="0" marR="0" rtl="0" algn="ctr">
              <a:lnSpc>
                <a:spcPct val="100000"/>
              </a:lnSpc>
              <a:spcBef>
                <a:spcPts val="0"/>
              </a:spcBef>
              <a:spcAft>
                <a:spcPts val="0"/>
              </a:spcAft>
              <a:buClr>
                <a:srgbClr val="424242"/>
              </a:buClr>
              <a:buSzPts val="600"/>
              <a:buFont typeface="Open Sans"/>
              <a:buNone/>
            </a:pPr>
            <a:r>
              <a:rPr b="0" i="0" lang="en-US" sz="600" u="none" cap="none" strike="noStrike">
                <a:solidFill>
                  <a:srgbClr val="424242"/>
                </a:solidFill>
                <a:latin typeface="Open Sans"/>
                <a:ea typeface="Open Sans"/>
                <a:cs typeface="Open Sans"/>
                <a:sym typeface="Open Sans"/>
              </a:rPr>
              <a:t>(EPFL)</a:t>
            </a:r>
            <a:endParaRPr/>
          </a:p>
        </p:txBody>
      </p:sp>
      <p:pic>
        <p:nvPicPr>
          <p:cNvPr descr="Screenshot 2019-09-05 at 20.40.21.png" id="356" name="Google Shape;356;p33"/>
          <p:cNvPicPr preferRelativeResize="0"/>
          <p:nvPr/>
        </p:nvPicPr>
        <p:blipFill rotWithShape="1">
          <a:blip r:embed="rId22">
            <a:alphaModFix/>
          </a:blip>
          <a:srcRect b="0" l="0" r="0" t="0"/>
          <a:stretch/>
        </p:blipFill>
        <p:spPr>
          <a:xfrm>
            <a:off x="7144078" y="3002632"/>
            <a:ext cx="1209338" cy="910038"/>
          </a:xfrm>
          <a:prstGeom prst="rect">
            <a:avLst/>
          </a:prstGeom>
          <a:noFill/>
          <a:ln>
            <a:noFill/>
          </a:ln>
        </p:spPr>
      </p:pic>
      <p:pic>
        <p:nvPicPr>
          <p:cNvPr descr="Screenshot 2019-09-05 at 20.40.43.png" id="357" name="Google Shape;357;p33"/>
          <p:cNvPicPr preferRelativeResize="0"/>
          <p:nvPr/>
        </p:nvPicPr>
        <p:blipFill rotWithShape="1">
          <a:blip r:embed="rId23">
            <a:alphaModFix/>
          </a:blip>
          <a:srcRect b="0" l="0" r="0" t="0"/>
          <a:stretch/>
        </p:blipFill>
        <p:spPr>
          <a:xfrm>
            <a:off x="7142917" y="4064500"/>
            <a:ext cx="1211505" cy="815840"/>
          </a:xfrm>
          <a:prstGeom prst="rect">
            <a:avLst/>
          </a:prstGeom>
          <a:noFill/>
          <a:ln>
            <a:noFill/>
          </a:ln>
        </p:spPr>
      </p:pic>
      <p:sp>
        <p:nvSpPr>
          <p:cNvPr id="358" name="Google Shape;358;p33"/>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59" name="Google Shape;359;p33"/>
          <p:cNvPicPr preferRelativeResize="0"/>
          <p:nvPr/>
        </p:nvPicPr>
        <p:blipFill>
          <a:blip r:embed="rId24">
            <a:alphaModFix/>
          </a:blip>
          <a:stretch>
            <a:fillRect/>
          </a:stretch>
        </p:blipFill>
        <p:spPr>
          <a:xfrm>
            <a:off x="4745787" y="825450"/>
            <a:ext cx="415325" cy="623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sp>
        <p:nvSpPr>
          <p:cNvPr id="58" name="Google Shape;58;p7"/>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t>Automated provenance</a:t>
            </a:r>
            <a:endParaRPr sz="2600"/>
          </a:p>
        </p:txBody>
      </p:sp>
      <p:sp>
        <p:nvSpPr>
          <p:cNvPr id="59" name="Google Shape;59;p7"/>
          <p:cNvSpPr txBox="1"/>
          <p:nvPr>
            <p:ph idx="1" type="body"/>
          </p:nvPr>
        </p:nvSpPr>
        <p:spPr>
          <a:xfrm>
            <a:off x="904875" y="800523"/>
            <a:ext cx="7726500" cy="41499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a:t>Keeping data provenance is important…</a:t>
            </a:r>
            <a:endParaRPr/>
          </a:p>
        </p:txBody>
      </p:sp>
      <p:sp>
        <p:nvSpPr>
          <p:cNvPr id="60" name="Google Shape;60;p7"/>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61" name="Google Shape;61;p7"/>
          <p:cNvPicPr preferRelativeResize="0"/>
          <p:nvPr/>
        </p:nvPicPr>
        <p:blipFill>
          <a:blip r:embed="rId3">
            <a:alphaModFix/>
          </a:blip>
          <a:stretch>
            <a:fillRect/>
          </a:stretch>
        </p:blipFill>
        <p:spPr>
          <a:xfrm>
            <a:off x="1162063" y="1454700"/>
            <a:ext cx="6819874" cy="2234100"/>
          </a:xfrm>
          <a:prstGeom prst="rect">
            <a:avLst/>
          </a:prstGeom>
          <a:noFill/>
          <a:ln>
            <a:noFill/>
          </a:ln>
        </p:spPr>
      </p:pic>
      <p:sp>
        <p:nvSpPr>
          <p:cNvPr id="62" name="Google Shape;62;p7"/>
          <p:cNvSpPr txBox="1"/>
          <p:nvPr>
            <p:ph idx="1" type="body"/>
          </p:nvPr>
        </p:nvSpPr>
        <p:spPr>
          <a:xfrm>
            <a:off x="904875" y="3857623"/>
            <a:ext cx="7726500" cy="12075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a:t>...but imagine having to manually	link everything up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8"/>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t>Automated provenance</a:t>
            </a:r>
            <a:endParaRPr sz="2600"/>
          </a:p>
        </p:txBody>
      </p:sp>
      <p:sp>
        <p:nvSpPr>
          <p:cNvPr id="68" name="Google Shape;68;p8"/>
          <p:cNvSpPr txBox="1"/>
          <p:nvPr>
            <p:ph idx="1" type="body"/>
          </p:nvPr>
        </p:nvSpPr>
        <p:spPr>
          <a:xfrm>
            <a:off x="904850" y="4392925"/>
            <a:ext cx="7726500" cy="479100"/>
          </a:xfrm>
          <a:prstGeom prst="rect">
            <a:avLst/>
          </a:prstGeom>
        </p:spPr>
        <p:txBody>
          <a:bodyPr anchorCtr="0" anchor="t" bIns="45700" lIns="45700" spcFirstLastPara="1" rIns="45700" wrap="square" tIns="45700">
            <a:noAutofit/>
          </a:bodyPr>
          <a:lstStyle/>
          <a:p>
            <a:pPr indent="0" lvl="0" marL="457200" rtl="0" algn="l">
              <a:spcBef>
                <a:spcPts val="700"/>
              </a:spcBef>
              <a:spcAft>
                <a:spcPts val="0"/>
              </a:spcAft>
              <a:buNone/>
            </a:pPr>
            <a:r>
              <a:rPr lang="en-US"/>
              <a:t>So how exactly is provenance automatically stored?</a:t>
            </a:r>
            <a:endParaRPr/>
          </a:p>
        </p:txBody>
      </p:sp>
      <p:sp>
        <p:nvSpPr>
          <p:cNvPr id="69" name="Google Shape;69;p8"/>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70" name="Google Shape;70;p8"/>
          <p:cNvPicPr preferRelativeResize="0"/>
          <p:nvPr/>
        </p:nvPicPr>
        <p:blipFill>
          <a:blip r:embed="rId3">
            <a:alphaModFix/>
          </a:blip>
          <a:stretch>
            <a:fillRect/>
          </a:stretch>
        </p:blipFill>
        <p:spPr>
          <a:xfrm>
            <a:off x="1463875" y="652850"/>
            <a:ext cx="6655749" cy="1898250"/>
          </a:xfrm>
          <a:prstGeom prst="rect">
            <a:avLst/>
          </a:prstGeom>
          <a:noFill/>
          <a:ln>
            <a:noFill/>
          </a:ln>
        </p:spPr>
      </p:pic>
      <p:pic>
        <p:nvPicPr>
          <p:cNvPr id="71" name="Google Shape;71;p8"/>
          <p:cNvPicPr preferRelativeResize="0"/>
          <p:nvPr/>
        </p:nvPicPr>
        <p:blipFill>
          <a:blip r:embed="rId4">
            <a:alphaModFix/>
          </a:blip>
          <a:stretch>
            <a:fillRect/>
          </a:stretch>
        </p:blipFill>
        <p:spPr>
          <a:xfrm>
            <a:off x="2932763" y="2696625"/>
            <a:ext cx="3717977" cy="1670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9"/>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t>Automated provenance: calculations</a:t>
            </a:r>
            <a:endParaRPr sz="2600"/>
          </a:p>
        </p:txBody>
      </p:sp>
      <p:sp>
        <p:nvSpPr>
          <p:cNvPr id="77" name="Google Shape;77;p9"/>
          <p:cNvSpPr txBox="1"/>
          <p:nvPr>
            <p:ph idx="1" type="body"/>
          </p:nvPr>
        </p:nvSpPr>
        <p:spPr>
          <a:xfrm>
            <a:off x="904850" y="516727"/>
            <a:ext cx="7726500" cy="8145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800"/>
              <a:t>Imagine the following simple arithmetic problem:</a:t>
            </a:r>
            <a:endParaRPr sz="1800"/>
          </a:p>
          <a:p>
            <a:pPr indent="0" lvl="0" marL="0" rtl="0" algn="l">
              <a:spcBef>
                <a:spcPts val="700"/>
              </a:spcBef>
              <a:spcAft>
                <a:spcPts val="0"/>
              </a:spcAft>
              <a:buNone/>
            </a:pPr>
            <a:r>
              <a:rPr lang="en-US" sz="1800"/>
              <a:t>	</a:t>
            </a:r>
            <a:r>
              <a:rPr i="1" lang="en-US" sz="1800"/>
              <a:t>Add two numbers and multiply the sum by third</a:t>
            </a:r>
            <a:endParaRPr i="1" sz="1800"/>
          </a:p>
        </p:txBody>
      </p:sp>
      <p:sp>
        <p:nvSpPr>
          <p:cNvPr id="78" name="Google Shape;78;p9"/>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79" name="Google Shape;79;p9"/>
          <p:cNvPicPr preferRelativeResize="0"/>
          <p:nvPr/>
        </p:nvPicPr>
        <p:blipFill>
          <a:blip r:embed="rId3">
            <a:alphaModFix/>
          </a:blip>
          <a:stretch>
            <a:fillRect/>
          </a:stretch>
        </p:blipFill>
        <p:spPr>
          <a:xfrm>
            <a:off x="904877" y="1349000"/>
            <a:ext cx="5013048" cy="1108875"/>
          </a:xfrm>
          <a:prstGeom prst="rect">
            <a:avLst/>
          </a:prstGeom>
          <a:noFill/>
          <a:ln>
            <a:noFill/>
          </a:ln>
        </p:spPr>
      </p:pic>
      <p:pic>
        <p:nvPicPr>
          <p:cNvPr id="80" name="Google Shape;80;p9"/>
          <p:cNvPicPr preferRelativeResize="0"/>
          <p:nvPr/>
        </p:nvPicPr>
        <p:blipFill>
          <a:blip r:embed="rId4">
            <a:alphaModFix/>
          </a:blip>
          <a:stretch>
            <a:fillRect/>
          </a:stretch>
        </p:blipFill>
        <p:spPr>
          <a:xfrm>
            <a:off x="904877" y="3246000"/>
            <a:ext cx="5013050" cy="1617127"/>
          </a:xfrm>
          <a:prstGeom prst="rect">
            <a:avLst/>
          </a:prstGeom>
          <a:noFill/>
          <a:ln>
            <a:noFill/>
          </a:ln>
        </p:spPr>
      </p:pic>
      <p:sp>
        <p:nvSpPr>
          <p:cNvPr id="81" name="Google Shape;81;p9"/>
          <p:cNvSpPr txBox="1"/>
          <p:nvPr>
            <p:ph idx="1" type="body"/>
          </p:nvPr>
        </p:nvSpPr>
        <p:spPr>
          <a:xfrm>
            <a:off x="904850" y="2642702"/>
            <a:ext cx="7726500" cy="8145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800"/>
              <a:t>Just apply the </a:t>
            </a:r>
            <a:r>
              <a:rPr lang="en-US" sz="1800">
                <a:latin typeface="Courier New"/>
                <a:ea typeface="Courier New"/>
                <a:cs typeface="Courier New"/>
                <a:sym typeface="Courier New"/>
              </a:rPr>
              <a:t>calcfunction</a:t>
            </a:r>
            <a:r>
              <a:rPr lang="en-US" sz="1800"/>
              <a:t> decorator</a:t>
            </a:r>
            <a:endParaRPr i="1"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0"/>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t>Automated provenance: calculations</a:t>
            </a:r>
            <a:endParaRPr sz="2600"/>
          </a:p>
        </p:txBody>
      </p:sp>
      <p:sp>
        <p:nvSpPr>
          <p:cNvPr id="87" name="Google Shape;87;p10"/>
          <p:cNvSpPr txBox="1"/>
          <p:nvPr>
            <p:ph idx="1" type="body"/>
          </p:nvPr>
        </p:nvSpPr>
        <p:spPr>
          <a:xfrm>
            <a:off x="904850" y="516727"/>
            <a:ext cx="7726500" cy="8145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800"/>
              <a:t>Now we just call it like a normal function while passing storable types</a:t>
            </a:r>
            <a:endParaRPr i="1" sz="1800"/>
          </a:p>
        </p:txBody>
      </p:sp>
      <p:sp>
        <p:nvSpPr>
          <p:cNvPr id="88" name="Google Shape;88;p10"/>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89" name="Google Shape;89;p10"/>
          <p:cNvSpPr txBox="1"/>
          <p:nvPr>
            <p:ph idx="1" type="body"/>
          </p:nvPr>
        </p:nvSpPr>
        <p:spPr>
          <a:xfrm>
            <a:off x="904875" y="2956902"/>
            <a:ext cx="7726500" cy="8145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800"/>
              <a:t>The provenance is automatically stored in the database</a:t>
            </a:r>
            <a:endParaRPr i="1" sz="1800"/>
          </a:p>
        </p:txBody>
      </p:sp>
      <p:pic>
        <p:nvPicPr>
          <p:cNvPr id="90" name="Google Shape;90;p10"/>
          <p:cNvPicPr preferRelativeResize="0"/>
          <p:nvPr/>
        </p:nvPicPr>
        <p:blipFill>
          <a:blip r:embed="rId3">
            <a:alphaModFix/>
          </a:blip>
          <a:stretch>
            <a:fillRect/>
          </a:stretch>
        </p:blipFill>
        <p:spPr>
          <a:xfrm>
            <a:off x="904873" y="1061175"/>
            <a:ext cx="5035750" cy="1763675"/>
          </a:xfrm>
          <a:prstGeom prst="rect">
            <a:avLst/>
          </a:prstGeom>
          <a:noFill/>
          <a:ln>
            <a:noFill/>
          </a:ln>
        </p:spPr>
      </p:pic>
      <p:pic>
        <p:nvPicPr>
          <p:cNvPr id="91" name="Google Shape;91;p10"/>
          <p:cNvPicPr preferRelativeResize="0"/>
          <p:nvPr/>
        </p:nvPicPr>
        <p:blipFill>
          <a:blip r:embed="rId4">
            <a:alphaModFix/>
          </a:blip>
          <a:stretch>
            <a:fillRect/>
          </a:stretch>
        </p:blipFill>
        <p:spPr>
          <a:xfrm>
            <a:off x="904850" y="3143225"/>
            <a:ext cx="5426974" cy="2170800"/>
          </a:xfrm>
          <a:prstGeom prst="rect">
            <a:avLst/>
          </a:prstGeom>
          <a:noFill/>
          <a:ln>
            <a:noFill/>
          </a:ln>
        </p:spPr>
      </p:pic>
      <p:sp>
        <p:nvSpPr>
          <p:cNvPr id="92" name="Google Shape;92;p10"/>
          <p:cNvSpPr txBox="1"/>
          <p:nvPr>
            <p:ph idx="1" type="body"/>
          </p:nvPr>
        </p:nvSpPr>
        <p:spPr>
          <a:xfrm>
            <a:off x="6228600" y="3425425"/>
            <a:ext cx="2789100" cy="16482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b="1" lang="en-US" sz="1500"/>
              <a:t>D</a:t>
            </a:r>
            <a:r>
              <a:rPr lang="en-US" sz="1500"/>
              <a:t>irected </a:t>
            </a:r>
            <a:r>
              <a:rPr b="1" lang="en-US" sz="1500"/>
              <a:t>A</a:t>
            </a:r>
            <a:r>
              <a:rPr lang="en-US" sz="1500"/>
              <a:t>cyclic </a:t>
            </a:r>
            <a:r>
              <a:rPr b="1" lang="en-US" sz="1500"/>
              <a:t>G</a:t>
            </a:r>
            <a:r>
              <a:rPr lang="en-US" sz="1500"/>
              <a:t>raph</a:t>
            </a:r>
            <a:endParaRPr sz="1500"/>
          </a:p>
          <a:p>
            <a:pPr indent="-323850" lvl="0" marL="457200" rtl="0" algn="l">
              <a:spcBef>
                <a:spcPts val="700"/>
              </a:spcBef>
              <a:spcAft>
                <a:spcPts val="0"/>
              </a:spcAft>
              <a:buSzPts val="1500"/>
              <a:buChar char="▪"/>
            </a:pPr>
            <a:r>
              <a:rPr b="1" lang="en-US" sz="1500"/>
              <a:t>Directed</a:t>
            </a:r>
            <a:r>
              <a:rPr lang="en-US" sz="1500"/>
              <a:t>: inputs go in outputs come out</a:t>
            </a:r>
            <a:endParaRPr sz="1500"/>
          </a:p>
          <a:p>
            <a:pPr indent="-323850" lvl="0" marL="457200" rtl="0" algn="l">
              <a:spcBef>
                <a:spcPts val="0"/>
              </a:spcBef>
              <a:spcAft>
                <a:spcPts val="0"/>
              </a:spcAft>
              <a:buSzPts val="1500"/>
              <a:buChar char="▪"/>
            </a:pPr>
            <a:r>
              <a:rPr b="1" lang="en-US" sz="1500"/>
              <a:t>Acyclic</a:t>
            </a:r>
            <a:r>
              <a:rPr lang="en-US" sz="1500"/>
              <a:t>: causality principle forbids an output being its own input</a:t>
            </a:r>
            <a:endParaRPr sz="1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1"/>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t>Automated provenance: external codes</a:t>
            </a:r>
            <a:endParaRPr sz="2600"/>
          </a:p>
        </p:txBody>
      </p:sp>
      <p:sp>
        <p:nvSpPr>
          <p:cNvPr id="98" name="Google Shape;98;p11"/>
          <p:cNvSpPr txBox="1"/>
          <p:nvPr>
            <p:ph idx="1" type="body"/>
          </p:nvPr>
        </p:nvSpPr>
        <p:spPr>
          <a:xfrm>
            <a:off x="904875" y="561927"/>
            <a:ext cx="7726500" cy="10617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800"/>
              <a:t>But not all code is well-suited as Python code:</a:t>
            </a:r>
            <a:endParaRPr sz="1800"/>
          </a:p>
          <a:p>
            <a:pPr indent="0" lvl="0" marL="0" rtl="0" algn="l">
              <a:spcBef>
                <a:spcPts val="700"/>
              </a:spcBef>
              <a:spcAft>
                <a:spcPts val="0"/>
              </a:spcAft>
              <a:buNone/>
            </a:pPr>
            <a:r>
              <a:rPr lang="en-US" sz="1800"/>
              <a:t>	</a:t>
            </a:r>
            <a:r>
              <a:rPr i="1" lang="en-US" sz="1800"/>
              <a:t>What about running external codes through AiiDA?</a:t>
            </a:r>
            <a:endParaRPr i="1" sz="1800"/>
          </a:p>
        </p:txBody>
      </p:sp>
      <p:sp>
        <p:nvSpPr>
          <p:cNvPr id="99" name="Google Shape;99;p11"/>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0" name="Google Shape;100;p11"/>
          <p:cNvPicPr preferRelativeResize="0"/>
          <p:nvPr/>
        </p:nvPicPr>
        <p:blipFill>
          <a:blip r:embed="rId3">
            <a:alphaModFix/>
          </a:blip>
          <a:stretch>
            <a:fillRect/>
          </a:stretch>
        </p:blipFill>
        <p:spPr>
          <a:xfrm>
            <a:off x="904875" y="1516775"/>
            <a:ext cx="4972050" cy="2324100"/>
          </a:xfrm>
          <a:prstGeom prst="rect">
            <a:avLst/>
          </a:prstGeom>
          <a:noFill/>
          <a:ln>
            <a:noFill/>
          </a:ln>
        </p:spPr>
      </p:pic>
      <p:sp>
        <p:nvSpPr>
          <p:cNvPr id="101" name="Google Shape;101;p11"/>
          <p:cNvSpPr txBox="1"/>
          <p:nvPr>
            <p:ph idx="1" type="body"/>
          </p:nvPr>
        </p:nvSpPr>
        <p:spPr>
          <a:xfrm>
            <a:off x="904875" y="3957677"/>
            <a:ext cx="7726500" cy="10617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800"/>
              <a:t>Implementation</a:t>
            </a:r>
            <a:r>
              <a:rPr lang="en-US" sz="1800"/>
              <a:t> is different as it requires a </a:t>
            </a:r>
            <a:r>
              <a:rPr i="1" lang="en-US" sz="1800"/>
              <a:t>plugin</a:t>
            </a:r>
            <a:r>
              <a:rPr lang="en-US" sz="1800"/>
              <a:t>,</a:t>
            </a:r>
            <a:endParaRPr sz="1800"/>
          </a:p>
          <a:p>
            <a:pPr indent="0" lvl="0" marL="0" rtl="0" algn="l">
              <a:spcBef>
                <a:spcPts val="700"/>
              </a:spcBef>
              <a:spcAft>
                <a:spcPts val="0"/>
              </a:spcAft>
              <a:buNone/>
            </a:pPr>
            <a:r>
              <a:rPr lang="en-US" sz="1800"/>
              <a:t>but running very similar...</a:t>
            </a:r>
            <a:endParaRPr i="1"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2"/>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solidFill>
                  <a:schemeClr val="dk1"/>
                </a:solidFill>
              </a:rPr>
              <a:t>Automated provenance: external codes</a:t>
            </a:r>
            <a:endParaRPr sz="2600">
              <a:solidFill>
                <a:schemeClr val="dk1"/>
              </a:solidFill>
            </a:endParaRPr>
          </a:p>
          <a:p>
            <a:pPr indent="0" lvl="0" marL="0" rtl="0" algn="l">
              <a:spcBef>
                <a:spcPts val="0"/>
              </a:spcBef>
              <a:spcAft>
                <a:spcPts val="0"/>
              </a:spcAft>
              <a:buNone/>
            </a:pPr>
            <a:r>
              <a:t/>
            </a:r>
            <a:endParaRPr sz="2600"/>
          </a:p>
        </p:txBody>
      </p:sp>
      <p:sp>
        <p:nvSpPr>
          <p:cNvPr id="107" name="Google Shape;107;p12"/>
          <p:cNvSpPr txBox="1"/>
          <p:nvPr>
            <p:ph idx="1" type="body"/>
          </p:nvPr>
        </p:nvSpPr>
        <p:spPr>
          <a:xfrm>
            <a:off x="904875" y="568727"/>
            <a:ext cx="7726500" cy="763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800"/>
              <a:t>Generated provenance similar to that of calculation function</a:t>
            </a:r>
            <a:endParaRPr sz="1800"/>
          </a:p>
        </p:txBody>
      </p:sp>
      <p:sp>
        <p:nvSpPr>
          <p:cNvPr id="108" name="Google Shape;108;p12"/>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9" name="Google Shape;109;p12"/>
          <p:cNvPicPr preferRelativeResize="0"/>
          <p:nvPr/>
        </p:nvPicPr>
        <p:blipFill>
          <a:blip r:embed="rId3">
            <a:alphaModFix/>
          </a:blip>
          <a:stretch>
            <a:fillRect/>
          </a:stretch>
        </p:blipFill>
        <p:spPr>
          <a:xfrm>
            <a:off x="597500" y="1022350"/>
            <a:ext cx="6349724" cy="2539900"/>
          </a:xfrm>
          <a:prstGeom prst="rect">
            <a:avLst/>
          </a:prstGeom>
          <a:noFill/>
          <a:ln>
            <a:noFill/>
          </a:ln>
        </p:spPr>
      </p:pic>
      <p:sp>
        <p:nvSpPr>
          <p:cNvPr id="110" name="Google Shape;110;p12"/>
          <p:cNvSpPr txBox="1"/>
          <p:nvPr>
            <p:ph idx="1" type="body"/>
          </p:nvPr>
        </p:nvSpPr>
        <p:spPr>
          <a:xfrm>
            <a:off x="904875" y="3426400"/>
            <a:ext cx="7930500" cy="1623900"/>
          </a:xfrm>
          <a:prstGeom prst="rect">
            <a:avLst/>
          </a:prstGeom>
        </p:spPr>
        <p:txBody>
          <a:bodyPr anchorCtr="0" anchor="t" bIns="91425" lIns="91425" spcFirstLastPara="1" rIns="91425" wrap="square" tIns="91425">
            <a:noAutofit/>
          </a:bodyPr>
          <a:lstStyle/>
          <a:p>
            <a:pPr indent="-323850" lvl="0" marL="457200" rtl="0" algn="l">
              <a:lnSpc>
                <a:spcPct val="150000"/>
              </a:lnSpc>
              <a:spcBef>
                <a:spcPts val="700"/>
              </a:spcBef>
              <a:spcAft>
                <a:spcPts val="0"/>
              </a:spcAft>
              <a:buSzPts val="1500"/>
              <a:buChar char="▪"/>
            </a:pPr>
            <a:r>
              <a:rPr lang="en-US" sz="1500"/>
              <a:t>Can be run on remote machines through job scheduler</a:t>
            </a:r>
            <a:endParaRPr sz="1500"/>
          </a:p>
          <a:p>
            <a:pPr indent="-323850" lvl="0" marL="457200" rtl="0" algn="l">
              <a:lnSpc>
                <a:spcPct val="150000"/>
              </a:lnSpc>
              <a:spcBef>
                <a:spcPts val="0"/>
              </a:spcBef>
              <a:spcAft>
                <a:spcPts val="0"/>
              </a:spcAft>
              <a:buSzPts val="1500"/>
              <a:buChar char="▪"/>
            </a:pPr>
            <a:r>
              <a:rPr lang="en-US" sz="1500"/>
              <a:t>Implementation independent of job scheduler</a:t>
            </a:r>
            <a:endParaRPr sz="1500"/>
          </a:p>
          <a:p>
            <a:pPr indent="-323850" lvl="0" marL="457200" rtl="0" algn="l">
              <a:lnSpc>
                <a:spcPct val="150000"/>
              </a:lnSpc>
              <a:spcBef>
                <a:spcPts val="0"/>
              </a:spcBef>
              <a:spcAft>
                <a:spcPts val="0"/>
              </a:spcAft>
              <a:buSzPts val="1500"/>
              <a:buChar char="▪"/>
            </a:pPr>
            <a:r>
              <a:rPr lang="en-US" sz="1500"/>
              <a:t>To change machine, just change the ‘code’ input</a:t>
            </a:r>
            <a:endParaRPr sz="1500"/>
          </a:p>
          <a:p>
            <a:pPr indent="-323850" lvl="0" marL="457200" rtl="0" algn="l">
              <a:lnSpc>
                <a:spcPct val="150000"/>
              </a:lnSpc>
              <a:spcBef>
                <a:spcPts val="0"/>
              </a:spcBef>
              <a:spcAft>
                <a:spcPts val="0"/>
              </a:spcAft>
              <a:buSzPts val="1500"/>
              <a:buChar char="▪"/>
            </a:pPr>
            <a:r>
              <a:rPr lang="en-US" sz="1500"/>
              <a:t>Many can be run in parallel by submitting to the daemon</a:t>
            </a:r>
            <a:endParaRPr sz="1500"/>
          </a:p>
        </p:txBody>
      </p:sp>
      <p:sp>
        <p:nvSpPr>
          <p:cNvPr id="111" name="Google Shape;111;p12"/>
          <p:cNvSpPr txBox="1"/>
          <p:nvPr>
            <p:ph idx="1" type="body"/>
          </p:nvPr>
        </p:nvSpPr>
        <p:spPr>
          <a:xfrm>
            <a:off x="6059025" y="1567513"/>
            <a:ext cx="2738700" cy="1623900"/>
          </a:xfrm>
          <a:prstGeom prst="rect">
            <a:avLst/>
          </a:prstGeom>
        </p:spPr>
        <p:txBody>
          <a:bodyPr anchorCtr="0" anchor="t" bIns="91425" lIns="91425" spcFirstLastPara="1" rIns="91425" wrap="square" tIns="91425">
            <a:noAutofit/>
          </a:bodyPr>
          <a:lstStyle/>
          <a:p>
            <a:pPr indent="-323850" lvl="0" marL="457200" rtl="0" algn="l">
              <a:lnSpc>
                <a:spcPct val="150000"/>
              </a:lnSpc>
              <a:spcBef>
                <a:spcPts val="700"/>
              </a:spcBef>
              <a:spcAft>
                <a:spcPts val="0"/>
              </a:spcAft>
              <a:buSzPts val="1500"/>
              <a:buChar char="▪"/>
            </a:pPr>
            <a:r>
              <a:rPr lang="en-US" sz="1500"/>
              <a:t>Has additional output node containing the retrieved output files</a:t>
            </a:r>
            <a:endParaRPr sz="1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13"/>
          <p:cNvSpPr txBox="1"/>
          <p:nvPr>
            <p:ph type="title"/>
          </p:nvPr>
        </p:nvSpPr>
        <p:spPr>
          <a:xfrm>
            <a:off x="904875" y="131025"/>
            <a:ext cx="6516900" cy="437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600"/>
              <a:t>Automated provenance: workflows</a:t>
            </a:r>
            <a:endParaRPr sz="2600"/>
          </a:p>
        </p:txBody>
      </p:sp>
      <p:sp>
        <p:nvSpPr>
          <p:cNvPr id="117" name="Google Shape;117;p13"/>
          <p:cNvSpPr txBox="1"/>
          <p:nvPr>
            <p:ph idx="1" type="body"/>
          </p:nvPr>
        </p:nvSpPr>
        <p:spPr>
          <a:xfrm>
            <a:off x="904875" y="568728"/>
            <a:ext cx="7726500" cy="42027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800"/>
              <a:t>Let’s go back to the first add-multiply example</a:t>
            </a:r>
            <a:endParaRPr sz="1800"/>
          </a:p>
          <a:p>
            <a:pPr indent="0" lvl="0" marL="0" rtl="0" algn="l">
              <a:spcBef>
                <a:spcPts val="700"/>
              </a:spcBef>
              <a:spcAft>
                <a:spcPts val="0"/>
              </a:spcAft>
              <a:buNone/>
            </a:pPr>
            <a:r>
              <a:t/>
            </a:r>
            <a:endParaRPr sz="1800"/>
          </a:p>
          <a:p>
            <a:pPr indent="0" lvl="0" marL="0" rtl="0" algn="l">
              <a:spcBef>
                <a:spcPts val="700"/>
              </a:spcBef>
              <a:spcAft>
                <a:spcPts val="0"/>
              </a:spcAft>
              <a:buNone/>
            </a:pPr>
            <a:r>
              <a:t/>
            </a:r>
            <a:endParaRPr sz="1800"/>
          </a:p>
          <a:p>
            <a:pPr indent="0" lvl="0" marL="0" rtl="0" algn="l">
              <a:spcBef>
                <a:spcPts val="700"/>
              </a:spcBef>
              <a:spcAft>
                <a:spcPts val="0"/>
              </a:spcAft>
              <a:buNone/>
            </a:pPr>
            <a:r>
              <a:t/>
            </a:r>
            <a:endParaRPr sz="1800"/>
          </a:p>
          <a:p>
            <a:pPr indent="0" lvl="0" marL="0" rtl="0" algn="l">
              <a:spcBef>
                <a:spcPts val="700"/>
              </a:spcBef>
              <a:spcAft>
                <a:spcPts val="0"/>
              </a:spcAft>
              <a:buNone/>
            </a:pPr>
            <a:r>
              <a:t/>
            </a:r>
            <a:endParaRPr sz="1800"/>
          </a:p>
          <a:p>
            <a:pPr indent="0" lvl="0" marL="0" rtl="0" algn="l">
              <a:spcBef>
                <a:spcPts val="700"/>
              </a:spcBef>
              <a:spcAft>
                <a:spcPts val="0"/>
              </a:spcAft>
              <a:buNone/>
            </a:pPr>
            <a:r>
              <a:t/>
            </a:r>
            <a:endParaRPr sz="1800"/>
          </a:p>
          <a:p>
            <a:pPr indent="0" lvl="0" marL="0" rtl="0" algn="l">
              <a:spcBef>
                <a:spcPts val="700"/>
              </a:spcBef>
              <a:spcAft>
                <a:spcPts val="0"/>
              </a:spcAft>
              <a:buNone/>
            </a:pPr>
            <a:r>
              <a:t/>
            </a:r>
            <a:endParaRPr sz="1800"/>
          </a:p>
          <a:p>
            <a:pPr indent="0" lvl="0" marL="0" rtl="0" algn="l">
              <a:spcBef>
                <a:spcPts val="700"/>
              </a:spcBef>
              <a:spcAft>
                <a:spcPts val="0"/>
              </a:spcAft>
              <a:buNone/>
            </a:pPr>
            <a:r>
              <a:t/>
            </a:r>
            <a:endParaRPr sz="1800"/>
          </a:p>
          <a:p>
            <a:pPr indent="0" lvl="0" marL="0" rtl="0" algn="l">
              <a:spcBef>
                <a:spcPts val="700"/>
              </a:spcBef>
              <a:spcAft>
                <a:spcPts val="0"/>
              </a:spcAft>
              <a:buNone/>
            </a:pPr>
            <a:r>
              <a:t/>
            </a:r>
            <a:endParaRPr sz="1800"/>
          </a:p>
          <a:p>
            <a:pPr indent="0" lvl="0" marL="0" rtl="0" algn="l">
              <a:spcBef>
                <a:spcPts val="700"/>
              </a:spcBef>
              <a:spcAft>
                <a:spcPts val="0"/>
              </a:spcAft>
              <a:buNone/>
            </a:pPr>
            <a:r>
              <a:rPr lang="en-US" sz="1800"/>
              <a:t>Individual sequence of calculations recorded...</a:t>
            </a:r>
            <a:endParaRPr sz="1800"/>
          </a:p>
          <a:p>
            <a:pPr indent="0" lvl="0" marL="0" rtl="0" algn="l">
              <a:spcBef>
                <a:spcPts val="700"/>
              </a:spcBef>
              <a:spcAft>
                <a:spcPts val="0"/>
              </a:spcAft>
              <a:buNone/>
            </a:pPr>
            <a:r>
              <a:rPr lang="en-US" sz="1800"/>
              <a:t>... but not the ‘how’ or ‘why’</a:t>
            </a:r>
            <a:endParaRPr sz="1800"/>
          </a:p>
        </p:txBody>
      </p:sp>
      <p:sp>
        <p:nvSpPr>
          <p:cNvPr id="118" name="Google Shape;118;p13"/>
          <p:cNvSpPr txBox="1"/>
          <p:nvPr>
            <p:ph idx="12" type="sldNum"/>
          </p:nvPr>
        </p:nvSpPr>
        <p:spPr>
          <a:xfrm>
            <a:off x="8468998" y="100055"/>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19" name="Google Shape;119;p13"/>
          <p:cNvPicPr preferRelativeResize="0"/>
          <p:nvPr/>
        </p:nvPicPr>
        <p:blipFill>
          <a:blip r:embed="rId3">
            <a:alphaModFix/>
          </a:blip>
          <a:stretch>
            <a:fillRect/>
          </a:stretch>
        </p:blipFill>
        <p:spPr>
          <a:xfrm>
            <a:off x="689726" y="943825"/>
            <a:ext cx="7563726" cy="3025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PFL Theme">
  <a:themeElements>
    <a:clrScheme name="Thème Office">
      <a:dk1>
        <a:srgbClr val="413C3A"/>
      </a:dk1>
      <a:lt1>
        <a:srgbClr val="FFFFFF"/>
      </a:lt1>
      <a:dk2>
        <a:srgbClr val="A7A7A7"/>
      </a:dk2>
      <a:lt2>
        <a:srgbClr val="535353"/>
      </a:lt2>
      <a:accent1>
        <a:srgbClr val="E30613"/>
      </a:accent1>
      <a:accent2>
        <a:srgbClr val="00A79F"/>
      </a:accent2>
      <a:accent3>
        <a:srgbClr val="413C3A"/>
      </a:accent3>
      <a:accent4>
        <a:srgbClr val="007480"/>
      </a:accent4>
      <a:accent5>
        <a:srgbClr val="F39869"/>
      </a:accent5>
      <a:accent6>
        <a:srgbClr val="B51F1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Thème Office">
      <a:dk1>
        <a:srgbClr val="000000"/>
      </a:dk1>
      <a:lt1>
        <a:srgbClr val="FFFFFF"/>
      </a:lt1>
      <a:dk2>
        <a:srgbClr val="A7A7A7"/>
      </a:dk2>
      <a:lt2>
        <a:srgbClr val="535353"/>
      </a:lt2>
      <a:accent1>
        <a:srgbClr val="E30613"/>
      </a:accent1>
      <a:accent2>
        <a:srgbClr val="00A79F"/>
      </a:accent2>
      <a:accent3>
        <a:srgbClr val="413C3A"/>
      </a:accent3>
      <a:accent4>
        <a:srgbClr val="007480"/>
      </a:accent4>
      <a:accent5>
        <a:srgbClr val="F39869"/>
      </a:accent5>
      <a:accent6>
        <a:srgbClr val="B51F1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